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6140" r:id="rId1"/>
  </p:sldMasterIdLst>
  <p:notesMasterIdLst>
    <p:notesMasterId r:id="rId69"/>
  </p:notesMasterIdLst>
  <p:handoutMasterIdLst>
    <p:handoutMasterId r:id="rId70"/>
  </p:handoutMasterIdLst>
  <p:sldIdLst>
    <p:sldId id="411" r:id="rId2"/>
    <p:sldId id="448" r:id="rId3"/>
    <p:sldId id="456" r:id="rId4"/>
    <p:sldId id="51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522" r:id="rId22"/>
    <p:sldId id="523" r:id="rId23"/>
    <p:sldId id="524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517" r:id="rId36"/>
    <p:sldId id="491" r:id="rId37"/>
    <p:sldId id="528" r:id="rId38"/>
    <p:sldId id="492" r:id="rId39"/>
    <p:sldId id="493" r:id="rId40"/>
    <p:sldId id="494" r:id="rId41"/>
    <p:sldId id="495" r:id="rId42"/>
    <p:sldId id="496" r:id="rId43"/>
    <p:sldId id="497" r:id="rId44"/>
    <p:sldId id="498" r:id="rId45"/>
    <p:sldId id="499" r:id="rId46"/>
    <p:sldId id="449" r:id="rId47"/>
    <p:sldId id="518" r:id="rId48"/>
    <p:sldId id="519" r:id="rId49"/>
    <p:sldId id="452" r:id="rId50"/>
    <p:sldId id="520" r:id="rId51"/>
    <p:sldId id="500" r:id="rId52"/>
    <p:sldId id="501" r:id="rId53"/>
    <p:sldId id="502" r:id="rId54"/>
    <p:sldId id="503" r:id="rId55"/>
    <p:sldId id="504" r:id="rId56"/>
    <p:sldId id="505" r:id="rId57"/>
    <p:sldId id="506" r:id="rId58"/>
    <p:sldId id="508" r:id="rId59"/>
    <p:sldId id="527" r:id="rId60"/>
    <p:sldId id="510" r:id="rId61"/>
    <p:sldId id="507" r:id="rId62"/>
    <p:sldId id="513" r:id="rId63"/>
    <p:sldId id="514" r:id="rId64"/>
    <p:sldId id="511" r:id="rId65"/>
    <p:sldId id="512" r:id="rId66"/>
    <p:sldId id="525" r:id="rId67"/>
    <p:sldId id="526" r:id="rId68"/>
  </p:sldIdLst>
  <p:sldSz cx="9144000" cy="5143500" type="screen16x9"/>
  <p:notesSz cx="6797675" cy="98726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06400" indent="-49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814388" indent="-984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223963" indent="-1492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630363" indent="-2000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3B"/>
    <a:srgbClr val="144485"/>
    <a:srgbClr val="FF0066"/>
    <a:srgbClr val="FF6600"/>
    <a:srgbClr val="009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4" autoAdjust="0"/>
    <p:restoredTop sz="89939" autoAdjust="0"/>
  </p:normalViewPr>
  <p:slideViewPr>
    <p:cSldViewPr>
      <p:cViewPr>
        <p:scale>
          <a:sx n="100" d="100"/>
          <a:sy n="100" d="100"/>
        </p:scale>
        <p:origin x="72" y="-4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964" y="-12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A9A102-3AE9-411D-A300-E30E5051D3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694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" y="739775"/>
            <a:ext cx="658177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83ADD1E-4B99-4203-AE60-719BD04565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991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96" charset="0"/>
        <a:ea typeface="ＭＳ Ｐゴシック" pitchFamily="-84" charset="-128"/>
        <a:cs typeface="ＭＳ Ｐゴシック" pitchFamily="-84" charset="-128"/>
      </a:defRPr>
    </a:lvl1pPr>
    <a:lvl2pPr marL="406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96" charset="0"/>
        <a:ea typeface="ＭＳ Ｐゴシック" pitchFamily="96" charset="-128"/>
        <a:cs typeface="+mn-cs"/>
      </a:defRPr>
    </a:lvl2pPr>
    <a:lvl3pPr marL="8143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96" charset="0"/>
        <a:ea typeface="ＭＳ Ｐゴシック" pitchFamily="96" charset="-128"/>
        <a:cs typeface="+mn-cs"/>
      </a:defRPr>
    </a:lvl3pPr>
    <a:lvl4pPr marL="12239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96" charset="0"/>
        <a:ea typeface="ＭＳ Ｐゴシック" pitchFamily="96" charset="-128"/>
        <a:cs typeface="+mn-cs"/>
      </a:defRPr>
    </a:lvl4pPr>
    <a:lvl5pPr marL="1630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96" charset="0"/>
        <a:ea typeface="ＭＳ Ｐゴシック" pitchFamily="96" charset="-128"/>
        <a:cs typeface="+mn-cs"/>
      </a:defRPr>
    </a:lvl5pPr>
    <a:lvl6pPr marL="2040903" algn="l" defTabSz="4081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ADD1E-4B99-4203-AE60-719BD04565C3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625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88504-0679-41BC-B6DA-94B9425FDC4A}" type="slidenum">
              <a:rPr lang="en-GB" smtClean="0">
                <a:solidFill>
                  <a:srgbClr val="000000"/>
                </a:solidFill>
              </a:rPr>
              <a:pPr/>
              <a:t>27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577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/>
              <a:t>Altre possibili onde caratteristiche:</a:t>
            </a:r>
          </a:p>
          <a:p>
            <a:pPr eaLnBrk="1" hangingPunct="1"/>
            <a:r>
              <a:rPr lang="it-IT"/>
              <a:t>4/10 μs, 10/1000 μs, 30/60 μs, 10/350 μs...</a:t>
            </a:r>
          </a:p>
          <a:p>
            <a:pPr eaLnBrk="1" hangingPunct="1"/>
            <a:r>
              <a:rPr lang="it-IT"/>
              <a:t>La comparazione tra differenti SPD deve essere effettuata usando la stessa onda caratteristica, in modo da ottenere una corretta comparazione.</a:t>
            </a:r>
          </a:p>
        </p:txBody>
      </p:sp>
    </p:spTree>
    <p:extLst>
      <p:ext uri="{BB962C8B-B14F-4D97-AF65-F5344CB8AC3E}">
        <p14:creationId xmlns:p14="http://schemas.microsoft.com/office/powerpoint/2010/main" val="4286689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6FE68-9CD4-4222-B637-83A51F83EC46}" type="slidenum">
              <a:rPr lang="en-GB" smtClean="0">
                <a:solidFill>
                  <a:srgbClr val="000000"/>
                </a:solidFill>
              </a:rPr>
              <a:pPr/>
              <a:t>28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680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/>
              <a:t>Altre possibili onde caratteristiche:</a:t>
            </a:r>
          </a:p>
          <a:p>
            <a:pPr eaLnBrk="1" hangingPunct="1"/>
            <a:r>
              <a:rPr lang="it-IT"/>
              <a:t>4/10 μs, 10/1000 μs, 30/60 μs, 10/350 μs...</a:t>
            </a:r>
          </a:p>
          <a:p>
            <a:pPr eaLnBrk="1" hangingPunct="1"/>
            <a:r>
              <a:rPr lang="it-IT"/>
              <a:t>La comparazione tra differenti SPD deve essere effettuata usando la stessa onda caratteristica, in modo da ottenere una corretta comparazione.</a:t>
            </a:r>
          </a:p>
        </p:txBody>
      </p:sp>
    </p:spTree>
    <p:extLst>
      <p:ext uri="{BB962C8B-B14F-4D97-AF65-F5344CB8AC3E}">
        <p14:creationId xmlns:p14="http://schemas.microsoft.com/office/powerpoint/2010/main" val="706526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6782A-C3E5-40AA-9882-7CF7122EF3DB}" type="slidenum">
              <a:rPr lang="en-GB" smtClean="0">
                <a:solidFill>
                  <a:srgbClr val="000000"/>
                </a:solidFill>
              </a:rPr>
              <a:pPr/>
              <a:t>29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782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/>
              <a:t>Altre possibili onde caratteristiche:</a:t>
            </a:r>
          </a:p>
          <a:p>
            <a:pPr eaLnBrk="1" hangingPunct="1"/>
            <a:r>
              <a:rPr lang="it-IT"/>
              <a:t>4/10 μs, 10/1000 μs, 30/60 μs, 10/350 μs...</a:t>
            </a:r>
          </a:p>
          <a:p>
            <a:pPr eaLnBrk="1" hangingPunct="1"/>
            <a:r>
              <a:rPr lang="it-IT"/>
              <a:t>La comparazione tra differenti SPD deve essere effettuata usando la stessa onda caratteristica, in modo da ottenere una corretta comparazione.</a:t>
            </a:r>
          </a:p>
        </p:txBody>
      </p:sp>
    </p:spTree>
    <p:extLst>
      <p:ext uri="{BB962C8B-B14F-4D97-AF65-F5344CB8AC3E}">
        <p14:creationId xmlns:p14="http://schemas.microsoft.com/office/powerpoint/2010/main" val="2427366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AE808-8B9E-4FD0-8D83-DFB738A084AF}" type="slidenum">
              <a:rPr lang="en-GB" smtClean="0">
                <a:solidFill>
                  <a:srgbClr val="000000"/>
                </a:solidFill>
              </a:rPr>
              <a:pPr/>
              <a:t>30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885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/>
              <a:t>Altre possibili onde caratteristiche:</a:t>
            </a:r>
          </a:p>
          <a:p>
            <a:pPr eaLnBrk="1" hangingPunct="1"/>
            <a:r>
              <a:rPr lang="it-IT"/>
              <a:t>4/10 μs, 10/1000 μs, 30/60 μs, 10/350 μs...</a:t>
            </a:r>
          </a:p>
          <a:p>
            <a:pPr eaLnBrk="1" hangingPunct="1"/>
            <a:r>
              <a:rPr lang="it-IT"/>
              <a:t>La comparazione tra differenti SPD deve essere effettuata usando la stessa onda caratteristica, in modo da ottenere una corretta comparazione.</a:t>
            </a:r>
          </a:p>
        </p:txBody>
      </p:sp>
    </p:spTree>
    <p:extLst>
      <p:ext uri="{BB962C8B-B14F-4D97-AF65-F5344CB8AC3E}">
        <p14:creationId xmlns:p14="http://schemas.microsoft.com/office/powerpoint/2010/main" val="3841762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062B2-03D7-412C-B58A-686C4375AB9D}" type="slidenum">
              <a:rPr lang="en-GB" smtClean="0">
                <a:solidFill>
                  <a:srgbClr val="000000"/>
                </a:solidFill>
              </a:rPr>
              <a:pPr/>
              <a:t>31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987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/>
              <a:t>Altre possibili onde caratteristiche:</a:t>
            </a:r>
          </a:p>
          <a:p>
            <a:pPr eaLnBrk="1" hangingPunct="1"/>
            <a:r>
              <a:rPr lang="it-IT"/>
              <a:t>4/10 μs, 10/1000 μs, 30/60 μs, 10/350 μs...</a:t>
            </a:r>
          </a:p>
          <a:p>
            <a:pPr eaLnBrk="1" hangingPunct="1"/>
            <a:r>
              <a:rPr lang="it-IT"/>
              <a:t>La comparazione tra differenti SPD deve essere effettuata usando la stessa onda caratteristica, in modo da ottenere una corretta comparazione.</a:t>
            </a:r>
          </a:p>
        </p:txBody>
      </p:sp>
    </p:spTree>
    <p:extLst>
      <p:ext uri="{BB962C8B-B14F-4D97-AF65-F5344CB8AC3E}">
        <p14:creationId xmlns:p14="http://schemas.microsoft.com/office/powerpoint/2010/main" val="1239100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5F2E7-2ABE-417B-A0B9-7DC64AE57BD9}" type="slidenum">
              <a:rPr lang="en-GB" smtClean="0">
                <a:solidFill>
                  <a:srgbClr val="000000"/>
                </a:solidFill>
              </a:rPr>
              <a:pPr/>
              <a:t>32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62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492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FDF9F-BC70-4C1C-BC38-258AFDA54031}" type="slidenum">
              <a:rPr lang="en-GB" smtClean="0">
                <a:solidFill>
                  <a:srgbClr val="000000"/>
                </a:solidFill>
              </a:rPr>
              <a:pPr/>
              <a:t>33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728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68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FDF9F-BC70-4C1C-BC38-258AFDA54031}" type="slidenum">
              <a:rPr lang="en-GB" smtClean="0">
                <a:solidFill>
                  <a:srgbClr val="000000"/>
                </a:solidFill>
              </a:rPr>
              <a:pPr/>
              <a:t>34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728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89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71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49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545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350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050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459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198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358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046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667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34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72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55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49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220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7349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37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168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418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6215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6305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5335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5134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28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998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1963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1927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6892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71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7556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4063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0798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4568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7EC1A-69B1-45AD-92AA-406DCF34E87F}" type="slidenum">
              <a:rPr lang="it-IT" smtClean="0"/>
              <a:pPr>
                <a:defRPr/>
              </a:pPr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18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109BCF-CD84-4CAB-A10B-4D651A8FEEC9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270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746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109BCF-CD84-4CAB-A10B-4D651A8FEEC9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270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4573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D64E7-8148-4980-A3E9-62283372DC5D}" type="slidenum">
              <a:rPr lang="en-GB" smtClean="0">
                <a:solidFill>
                  <a:srgbClr val="000000"/>
                </a:solidFill>
              </a:rPr>
              <a:pPr/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373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153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D64E7-8148-4980-A3E9-62283372DC5D}" type="slidenum">
              <a:rPr lang="en-GB" smtClean="0">
                <a:solidFill>
                  <a:srgbClr val="000000"/>
                </a:solidFill>
              </a:rPr>
              <a:pPr/>
              <a:t>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373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738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0B751-A024-4114-957B-FDE1BF35C29B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475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430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637CF6B-5C2E-4DBE-A1AC-6D85BF6095C5}" type="datetime1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F564E48-27FE-427E-B214-D2EF77DC3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84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51F5AB5-F312-4F45-9409-5A8B38842D52}" type="datetime1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F564E48-27FE-427E-B214-D2EF77DC3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9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8CDA9D-7093-4872-B10F-1DFD605AD509}" type="datetime1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F564E48-27FE-427E-B214-D2EF77DC3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4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0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6553200" y="48688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E1EE6-6690-45EE-9512-3CA0928C7C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1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529307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8BF7EBA8-DDFF-4DBE-9EA0-826C6090D2AE}" type="datetime1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F564E48-27FE-427E-B214-D2EF77DC3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0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4830B97-F420-45E4-8EAA-DDF1FC068812}" type="datetime1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F564E48-27FE-427E-B214-D2EF77DC3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2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F76CB5F-4905-41B2-987C-DC46D3C5D654}" type="datetime1">
              <a:rPr lang="it-IT" smtClean="0"/>
              <a:t>17/06/2019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F564E48-27FE-427E-B214-D2EF77DC3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19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53D07E5-01AA-4882-BD8A-C833C90B4F6D}" type="datetime1">
              <a:rPr lang="it-IT" smtClean="0"/>
              <a:t>17/06/2019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F564E48-27FE-427E-B214-D2EF77DC3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69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F5E8A8E-BA1D-487E-997F-95B09A693147}" type="datetime1">
              <a:rPr lang="it-IT" smtClean="0"/>
              <a:t>17/06/2019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F564E48-27FE-427E-B214-D2EF77DC3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0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85F2473-012D-4914-B208-C191F1C2A13A}" type="datetime1">
              <a:rPr lang="it-IT" smtClean="0"/>
              <a:t>17/06/2019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F564E48-27FE-427E-B214-D2EF77DC3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1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E8BF4C9-89CC-4983-920F-29A9D33B0C44}" type="datetime1">
              <a:rPr lang="it-IT" smtClean="0"/>
              <a:t>17/06/2019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F564E48-27FE-427E-B214-D2EF77DC3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8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7B6D44E-6799-462E-9F92-99A61041FCEB}" type="datetime1">
              <a:rPr lang="it-IT" smtClean="0"/>
              <a:t>17/06/2019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F564E48-27FE-427E-B214-D2EF77DC3C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6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:\Assemblea 2016\Simone\ANIE Maggio-Giugno 2016\Loghi - Banner - Intestazioni - Immagini\Sfondo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328738"/>
            <a:ext cx="62579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:\IMMAGINI_GRAFICA\00 ANIE LOGHI\00 ANIE LOGHI\logo ANIE Lungo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075"/>
            <a:ext cx="2447875" cy="39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9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1" r:id="rId1"/>
    <p:sldLayoutId id="2147486142" r:id="rId2"/>
    <p:sldLayoutId id="2147486143" r:id="rId3"/>
    <p:sldLayoutId id="2147486144" r:id="rId4"/>
    <p:sldLayoutId id="2147486145" r:id="rId5"/>
    <p:sldLayoutId id="2147486146" r:id="rId6"/>
    <p:sldLayoutId id="2147486147" r:id="rId7"/>
    <p:sldLayoutId id="2147486148" r:id="rId8"/>
    <p:sldLayoutId id="2147486149" r:id="rId9"/>
    <p:sldLayoutId id="2147486150" r:id="rId10"/>
    <p:sldLayoutId id="2147486151" r:id="rId11"/>
    <p:sldLayoutId id="2147486136" r:id="rId12"/>
    <p:sldLayoutId id="2147486137" r:id="rId13"/>
    <p:sldLayoutId id="2147486152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ctrTitle"/>
          </p:nvPr>
        </p:nvSpPr>
        <p:spPr>
          <a:xfrm>
            <a:off x="755576" y="915566"/>
            <a:ext cx="7480920" cy="1368152"/>
          </a:xfrm>
        </p:spPr>
        <p:txBody>
          <a:bodyPr/>
          <a:lstStyle/>
          <a:p>
            <a:r>
              <a:rPr lang="it-IT" sz="3600" b="1" cap="small" dirty="0">
                <a:solidFill>
                  <a:srgbClr val="144485"/>
                </a:solidFill>
                <a:latin typeface="Calibri" panose="020F0502020204030204" pitchFamily="34" charset="0"/>
                <a:ea typeface="ＭＳ Ｐゴシック" pitchFamily="34" charset="-128"/>
              </a:rPr>
              <a:t>SEMINARIO ANIE – CNA</a:t>
            </a:r>
            <a:br>
              <a:rPr lang="it-IT" sz="3600" b="1" cap="small" dirty="0">
                <a:solidFill>
                  <a:srgbClr val="144485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it-IT" sz="3600" b="1" cap="small" dirty="0">
                <a:solidFill>
                  <a:srgbClr val="144485"/>
                </a:solidFill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it-IT" sz="3600" b="1" cap="small" dirty="0">
                <a:solidFill>
                  <a:srgbClr val="144485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it-IT" sz="2800" b="1" cap="small" dirty="0">
                <a:solidFill>
                  <a:srgbClr val="144485"/>
                </a:solidFill>
                <a:latin typeface="Calibri" panose="020F0502020204030204" pitchFamily="34" charset="0"/>
                <a:ea typeface="ＭＳ Ｐゴシック" pitchFamily="34" charset="-128"/>
              </a:rPr>
              <a:t>LA VARIANTE V5 ALLA NORMA CEI 64-8 E LE NOVITA' PER</a:t>
            </a:r>
            <a:br>
              <a:rPr lang="it-IT" sz="2800" b="1" cap="small" dirty="0">
                <a:solidFill>
                  <a:srgbClr val="144485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it-IT" sz="2800" b="1" cap="small" dirty="0">
                <a:solidFill>
                  <a:srgbClr val="144485"/>
                </a:solidFill>
                <a:latin typeface="Calibri" panose="020F0502020204030204" pitchFamily="34" charset="0"/>
                <a:ea typeface="ＭＳ Ｐゴシック" pitchFamily="34" charset="-128"/>
              </a:rPr>
              <a:t>LA PROTEZIONE DA SOVRATENSIONE</a:t>
            </a:r>
            <a:br>
              <a:rPr lang="it-IT" sz="2800" b="1" cap="small" dirty="0">
                <a:solidFill>
                  <a:srgbClr val="144485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it-IT" sz="3600" b="1" cap="small" dirty="0">
                <a:solidFill>
                  <a:srgbClr val="144485"/>
                </a:solidFill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it-IT" sz="3600" b="1" cap="small" dirty="0">
                <a:solidFill>
                  <a:srgbClr val="144485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endParaRPr lang="it-IT" sz="2400" b="1" cap="small" dirty="0">
              <a:solidFill>
                <a:srgbClr val="144485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02515"/>
            <a:ext cx="3337560" cy="136855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75856" y="465069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small" dirty="0" smtClean="0">
                <a:solidFill>
                  <a:srgbClr val="144485"/>
                </a:solidFill>
                <a:latin typeface="Calibri" panose="020F0502020204030204" pitchFamily="34" charset="0"/>
              </a:rPr>
              <a:t>Trapani  </a:t>
            </a:r>
            <a:r>
              <a:rPr lang="it-IT" b="1" cap="small" dirty="0">
                <a:solidFill>
                  <a:srgbClr val="144485"/>
                </a:solidFill>
                <a:latin typeface="Calibri" panose="020F0502020204030204" pitchFamily="34" charset="0"/>
              </a:rPr>
              <a:t>– </a:t>
            </a:r>
            <a:r>
              <a:rPr lang="it-IT" b="1" cap="small" dirty="0" smtClean="0">
                <a:solidFill>
                  <a:srgbClr val="144485"/>
                </a:solidFill>
                <a:latin typeface="Calibri" panose="020F0502020204030204" pitchFamily="34" charset="0"/>
              </a:rPr>
              <a:t>19 </a:t>
            </a:r>
            <a:r>
              <a:rPr lang="it-IT" b="1" cap="small" dirty="0" smtClean="0">
                <a:solidFill>
                  <a:srgbClr val="144485"/>
                </a:solidFill>
                <a:latin typeface="Calibri" panose="020F0502020204030204" pitchFamily="34" charset="0"/>
              </a:rPr>
              <a:t>Giugno 2019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94" y="3404488"/>
            <a:ext cx="1137676" cy="113860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73216" y="30376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7" name="Immagine 1" descr="Descrizione: Descrizione: logo ordine ing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57161"/>
            <a:ext cx="2031560" cy="98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gmail-m_2754304832017259469_x0000_i1025" descr="Logo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02515"/>
            <a:ext cx="1146542" cy="114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19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90" y="1094500"/>
            <a:ext cx="8442167" cy="392552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Impianti elettrici utilizzatori di bassa tensione  – CT 64</a:t>
            </a:r>
          </a:p>
          <a:p>
            <a:pPr marL="266700" indent="-200025" algn="just">
              <a:spcBef>
                <a:spcPct val="0"/>
              </a:spcBef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il CT 64 è il Comitato Tecnico che ha in carico la preparazione e lo sviluppo delle norme riguardanti criteri di sicurezza per la progettazione, l’installazione e la verifica degli impianti elettrici utilizzatori di bassa tensione. 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825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marL="266700" indent="-266700" algn="just">
              <a:spcBef>
                <a:spcPct val="0"/>
              </a:spcBef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La struttura organizzativa del CT 64 consiste in: </a:t>
            </a:r>
          </a:p>
          <a:p>
            <a:pPr marL="566240" lvl="1" indent="-266700" algn="just">
              <a:spcBef>
                <a:spcPct val="0"/>
              </a:spcBef>
            </a:pPr>
            <a:r>
              <a:rPr lang="it-IT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Gruppo Consultivo  </a:t>
            </a:r>
          </a:p>
          <a:p>
            <a:pPr marL="566240" lvl="1" indent="-266700" algn="just">
              <a:spcBef>
                <a:spcPct val="0"/>
              </a:spcBef>
            </a:pPr>
            <a:r>
              <a:rPr lang="it-IT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Gruppo di Lavoro 1: Protezione contro i contatti diretti, indiretti, sovratensioni, verifiche. </a:t>
            </a:r>
          </a:p>
          <a:p>
            <a:pPr marL="566240" lvl="1" indent="-266700" algn="just">
              <a:spcBef>
                <a:spcPct val="0"/>
              </a:spcBef>
            </a:pPr>
            <a:r>
              <a:rPr lang="it-IT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Gruppo di lavoro 2: Protezione contro le sovratensioni, scelta dei componenti elettrici, alimentazione dei circuiti di sicurezza</a:t>
            </a:r>
            <a:r>
              <a:rPr lang="it-IT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.  </a:t>
            </a:r>
          </a:p>
          <a:p>
            <a:pPr marL="566240" lvl="1" indent="-266700" algn="just">
              <a:spcBef>
                <a:spcPct val="0"/>
              </a:spcBef>
            </a:pPr>
            <a:r>
              <a:rPr lang="it-IT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Gruppo di lavoro 3: Ambienti ed applicazioni particolari compresi i locali ad uso medico, evoluzione degli impianti</a:t>
            </a:r>
          </a:p>
          <a:p>
            <a:pPr marL="566240" lvl="1" indent="-266700" algn="just">
              <a:spcBef>
                <a:spcPct val="0"/>
              </a:spcBef>
            </a:pPr>
            <a:endParaRPr lang="it-IT" sz="15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299540" lvl="1" indent="0" algn="just">
              <a:spcBef>
                <a:spcPct val="0"/>
              </a:spcBef>
              <a:buNone/>
            </a:pPr>
            <a:r>
              <a:rPr lang="it-IT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Sono operativi due Sottocomitati Tecnici:</a:t>
            </a:r>
          </a:p>
          <a:p>
            <a:pPr marL="566240" lvl="1" indent="-266700" algn="just">
              <a:spcBef>
                <a:spcPct val="0"/>
              </a:spcBef>
            </a:pPr>
            <a:r>
              <a:rPr lang="it-IT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64C  Protezione contro gli incendi</a:t>
            </a:r>
          </a:p>
          <a:p>
            <a:pPr marL="556715" lvl="1" indent="-257175" algn="just">
              <a:spcBef>
                <a:spcPct val="0"/>
              </a:spcBef>
            </a:pPr>
            <a:r>
              <a:rPr lang="it-IT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64E Impianti elettrici in ambiti pregevoli per rilevanza storica e/o artistica</a:t>
            </a:r>
            <a:endParaRPr lang="it-IT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algn="just">
              <a:spcBef>
                <a:spcPct val="0"/>
              </a:spcBef>
            </a:pPr>
            <a:endParaRPr lang="it-IT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63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90" y="1262386"/>
            <a:ext cx="8442167" cy="368562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Le principali novità della CEI 64-8 e varianti 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2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266700" indent="-200025" algn="just">
              <a:spcBef>
                <a:spcPct val="0"/>
              </a:spcBef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 CEI 64-8: “Impianti elettrici utilizzatori a tensione nominale non superiore a 1 000 V in corrente alternata e a 1 500 V in corrente continua” -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VII edizione del luglio 2012</a:t>
            </a:r>
          </a:p>
          <a:p>
            <a:pPr marL="266700" indent="-200025" algn="just">
              <a:spcBef>
                <a:spcPct val="0"/>
              </a:spcBef>
            </a:pPr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266700" indent="-200025" algn="just">
              <a:spcBef>
                <a:spcPct val="0"/>
              </a:spcBef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La Norma CEI 64-8 precisa i requisiti per la progettazione e la realizzazione di un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impianto elettrico utilizzatore di bassa tensione.</a:t>
            </a:r>
          </a:p>
          <a:p>
            <a:pPr marL="266700" indent="-200025" algn="just">
              <a:spcBef>
                <a:spcPct val="0"/>
              </a:spcBef>
            </a:pPr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266700" indent="-200025" algn="just">
              <a:spcBef>
                <a:spcPct val="0"/>
              </a:spcBef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Inoltre, costituisce il riferimento normativo CEI per eseguire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impianti elettrici a regola d’arte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, come espressamente richiesto dalla Legge 186/68 e dal DM 37/08 sulla sicurezza degli impianti tecnici all’interno degli edifici.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825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609600" y="358775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38295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0364"/>
            <a:ext cx="8229600" cy="857250"/>
          </a:xfrm>
        </p:spPr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90" y="1347614"/>
            <a:ext cx="8442167" cy="368562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Le principali novità della CEI 64-8 e varianti 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2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La Norma CEI 64-8 (2012) è strutturata nel modo seguente:</a:t>
            </a:r>
          </a:p>
          <a:p>
            <a:pPr marL="266700" indent="-200025" algn="just">
              <a:spcBef>
                <a:spcPct val="0"/>
              </a:spcBef>
            </a:pPr>
            <a:endParaRPr lang="it-IT" sz="195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1 - Oggetto, scopo e principi fondamentali</a:t>
            </a: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2 - Definizioni</a:t>
            </a: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3 - Caratteristiche generali</a:t>
            </a: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4 - Prescrizioni per la sicurezza</a:t>
            </a: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5 - Scelta ed installazione dei componenti elettrici</a:t>
            </a: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6 - Verifiche</a:t>
            </a: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7 - Ambienti ed applicazioni particolari</a:t>
            </a:r>
          </a:p>
          <a:p>
            <a:pPr marL="266700" indent="-200025" algn="just">
              <a:spcBef>
                <a:spcPct val="0"/>
              </a:spcBef>
            </a:pPr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endParaRPr lang="it-IT" sz="825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" name="Picture 2" descr="Norma CEI 64-8 per impianti elettrici utilizzat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59" y="1563638"/>
            <a:ext cx="2085350" cy="309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356"/>
            <a:ext cx="8229600" cy="857250"/>
          </a:xfrm>
        </p:spPr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16" y="1347614"/>
            <a:ext cx="8442167" cy="368562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Le principali novità della CEI 64-8 e varianti 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105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La </a:t>
            </a:r>
            <a:r>
              <a:rPr lang="it-IT" sz="195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Variante 1</a:t>
            </a: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alla Norma CEI 64-8 (2012) è stata pubblicata nel </a:t>
            </a:r>
            <a:r>
              <a:rPr lang="it-IT" sz="195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2013</a:t>
            </a: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e contiene le seguenti modifiche principali: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195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409575" algn="just">
              <a:spcBef>
                <a:spcPct val="0"/>
              </a:spcBef>
            </a:pP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4 - </a:t>
            </a:r>
            <a:r>
              <a:rPr lang="it-IT" sz="195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Sezione 442 </a:t>
            </a: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“Protezione degli impianti contro i guasti tra sistemi di II e III categoria e la terra”</a:t>
            </a:r>
          </a:p>
          <a:p>
            <a:pPr marL="409575" algn="just">
              <a:spcBef>
                <a:spcPct val="0"/>
              </a:spcBef>
            </a:pPr>
            <a:endParaRPr lang="it-IT" sz="1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409575" algn="just">
              <a:spcBef>
                <a:spcPct val="0"/>
              </a:spcBef>
            </a:pP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5 - </a:t>
            </a:r>
            <a:r>
              <a:rPr lang="it-IT" sz="195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Articolo 526.4 </a:t>
            </a: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relativo al corretto utilizzo delle cassette di derivazione dal punto di vista termico</a:t>
            </a:r>
          </a:p>
          <a:p>
            <a:pPr marL="409575" algn="just">
              <a:spcBef>
                <a:spcPct val="0"/>
              </a:spcBef>
            </a:pPr>
            <a:endParaRPr lang="it-IT" sz="1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409575" algn="just">
              <a:spcBef>
                <a:spcPct val="0"/>
              </a:spcBef>
            </a:pP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7 - </a:t>
            </a:r>
            <a:r>
              <a:rPr lang="it-IT" sz="195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Sezione 722 </a:t>
            </a: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“Alimentazione dei veicoli elettrici”</a:t>
            </a:r>
          </a:p>
        </p:txBody>
      </p:sp>
    </p:spTree>
    <p:extLst>
      <p:ext uri="{BB962C8B-B14F-4D97-AF65-F5344CB8AC3E}">
        <p14:creationId xmlns:p14="http://schemas.microsoft.com/office/powerpoint/2010/main" val="42295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48311"/>
            <a:ext cx="8229600" cy="857250"/>
          </a:xfrm>
        </p:spPr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58" y="1203598"/>
            <a:ext cx="8710683" cy="368562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Le principali novità della CEI 64-8 e varianti 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La </a:t>
            </a:r>
            <a:r>
              <a:rPr lang="it-IT" sz="195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Variante 2</a:t>
            </a: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alla Norma CEI 64-8 (2012) è stata pubblicata nel </a:t>
            </a:r>
            <a:r>
              <a:rPr lang="it-IT" sz="195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2015</a:t>
            </a: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e contiene le seguenti modifiche principali: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409575" algn="just">
              <a:spcBef>
                <a:spcPct val="0"/>
              </a:spcBef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5 - Modifica all’articolo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512.1.5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, relativa agli obblighi di consegna documentazione tecnica, se richiesta, al committente da parte dell’impresa installatrice</a:t>
            </a:r>
          </a:p>
          <a:p>
            <a:pPr marL="409575" algn="just">
              <a:spcBef>
                <a:spcPct val="0"/>
              </a:spcBef>
            </a:pPr>
            <a:endParaRPr lang="it-IT" sz="9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409575" algn="just">
              <a:spcBef>
                <a:spcPct val="0"/>
              </a:spcBef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5 - nuova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Sezione 557 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"Circuiti ausiliari“</a:t>
            </a:r>
          </a:p>
          <a:p>
            <a:pPr marL="409575" algn="just">
              <a:spcBef>
                <a:spcPct val="0"/>
              </a:spcBef>
            </a:pPr>
            <a:endParaRPr lang="it-IT" sz="9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409575" algn="just">
              <a:spcBef>
                <a:spcPct val="0"/>
              </a:spcBef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7 - modifica all'articolo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701.55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, relativa alla corretta installazione di apparecchi elettrici nei bagni, in funzione della zona</a:t>
            </a:r>
          </a:p>
          <a:p>
            <a:pPr marL="409575" algn="just">
              <a:spcBef>
                <a:spcPct val="0"/>
              </a:spcBef>
            </a:pPr>
            <a:endParaRPr lang="it-IT" sz="9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409575" algn="just">
              <a:spcBef>
                <a:spcPct val="0"/>
              </a:spcBef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7 - nuova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Sezione 710 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"Locali medici"</a:t>
            </a:r>
          </a:p>
          <a:p>
            <a:pPr marL="266700" indent="-200025" algn="just">
              <a:spcBef>
                <a:spcPct val="0"/>
              </a:spcBef>
            </a:pPr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endParaRPr lang="it-IT" sz="825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25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53" y="1118370"/>
            <a:ext cx="8710683" cy="3829644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Le principali novità della CEI 64-8 e varianti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Nel mese di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agosto 2016 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è stata pubblicata la nuova Parte 8-1 della Norma CEI 64-8 (2012) che recepisce l’equivalente documento </a:t>
            </a:r>
            <a:r>
              <a:rPr lang="it-IT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Cenelec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HD 60364-8-1: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1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409575" algn="just">
              <a:spcBef>
                <a:spcPct val="0"/>
              </a:spcBef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Nuova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8-1 - Efficienza energetica degli impianti elettrici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1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Per gli impianti nuovi e per la modifica degli impianti esistenti: </a:t>
            </a:r>
          </a:p>
          <a:p>
            <a:pPr marL="542925" indent="-204788" algn="just">
              <a:spcBef>
                <a:spcPct val="0"/>
              </a:spcBef>
              <a:buFont typeface="+mj-lt"/>
              <a:buAutoNum type="arabicPeriod"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prescrizioni, misure e raccomandazioni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supplementari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per il progetto, l’installazione e la verifica di tutti i tipi di impianti elettrici a bassa tensione, </a:t>
            </a:r>
          </a:p>
          <a:p>
            <a:pPr marL="542925" indent="-204788" algn="just">
              <a:spcBef>
                <a:spcPct val="0"/>
              </a:spcBef>
              <a:buFont typeface="+mj-lt"/>
              <a:buAutoNum type="arabicPeriod"/>
            </a:pP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produzione locale e accumulo dell’energia 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per ottimizzare l’utilizzo efficiente globale  dell’elettricità</a:t>
            </a:r>
          </a:p>
          <a:p>
            <a:pPr marL="542925" indent="-204788" algn="just">
              <a:spcBef>
                <a:spcPct val="0"/>
              </a:spcBef>
              <a:buFont typeface="+mj-lt"/>
              <a:buAutoNum type="arabicPeriod"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miglior servizio permanente funzionalmente equivalente con il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consumo di energia elettrica più basso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e nelle condizioni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di disponibilità di energia e di equilibrio economico più accettabili.</a:t>
            </a:r>
          </a:p>
          <a:p>
            <a:pPr marL="266700" indent="-200025" algn="just">
              <a:spcBef>
                <a:spcPct val="0"/>
              </a:spcBef>
            </a:pPr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endParaRPr lang="it-IT" sz="825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50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18356"/>
            <a:ext cx="8229600" cy="857250"/>
          </a:xfrm>
        </p:spPr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58" y="1275606"/>
            <a:ext cx="8710683" cy="368562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Le principali novità della CEI 64-8 e varianti 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2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La Variante V3 alla Norma CEI 64-8 (2012) è stata pubblicata nel mese di </a:t>
            </a:r>
            <a:r>
              <a:rPr lang="it-IT" sz="195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marzo 2017 </a:t>
            </a:r>
            <a:r>
              <a:rPr lang="it-IT" sz="195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e contiene le seguenti modifiche principali: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195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409575" algn="just">
              <a:spcBef>
                <a:spcPct val="0"/>
              </a:spcBef>
            </a:pP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4 - Prescrizioni per la sicurezza</a:t>
            </a: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		Capitolo 42. 	Protezione contro gli effetti termici</a:t>
            </a: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		Sezione 422 	Protezione contro gli incendi</a:t>
            </a: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		Nuovo articolo 422.7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Raccomandazioni relative all’utilizzo di un </a:t>
            </a:r>
            <a:r>
              <a:rPr lang="it-IT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dispositivo di rilevazione del guasto d’arco (AFDD)</a:t>
            </a:r>
            <a:r>
              <a:rPr lang="it-IT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in circuiti finali con alcuni elementi di rischio addizionale in caso di incendio</a:t>
            </a: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825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60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53" y="1043321"/>
            <a:ext cx="8710683" cy="384940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Le principali novità della CEI 64-8 e varianti </a:t>
            </a: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95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Variante V3 (continua)</a:t>
            </a:r>
          </a:p>
          <a:p>
            <a:pPr marL="409575" algn="just">
              <a:spcBef>
                <a:spcPct val="0"/>
              </a:spcBef>
            </a:pPr>
            <a:r>
              <a:rPr lang="it-IT" sz="195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5 - Scelta ed installazione dei componenti elettrici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75085" indent="-276225" algn="just">
              <a:spcBef>
                <a:spcPct val="0"/>
              </a:spcBef>
              <a:buFont typeface="+mj-lt"/>
              <a:buAutoNum type="arabicPeriod"/>
            </a:pP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Capitolo 53 		Dispositivi di protezione, sezionamento e comando</a:t>
            </a:r>
            <a:endParaRPr lang="it-IT" sz="1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75085" indent="0" algn="just">
              <a:spcBef>
                <a:spcPct val="0"/>
              </a:spcBef>
              <a:buNone/>
            </a:pPr>
            <a:r>
              <a:rPr lang="it-IT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Prescrizioni generali per il sezionamento, la protezione, il comando ed il controllo nonché le prescrizioni per la scelta e l’installazione dei dispositivi destinati a tali funzioni</a:t>
            </a:r>
          </a:p>
          <a:p>
            <a:pPr marL="675085" indent="0" algn="just">
              <a:spcBef>
                <a:spcPct val="0"/>
              </a:spcBef>
              <a:buNone/>
            </a:pPr>
            <a:endParaRPr lang="it-IT" sz="1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741760" algn="just">
              <a:spcBef>
                <a:spcPct val="0"/>
              </a:spcBef>
              <a:buFont typeface="+mj-lt"/>
              <a:buAutoNum type="arabicPeriod" startAt="2"/>
            </a:pP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Sezione 551 	Gruppi generatori a bassa tensione</a:t>
            </a:r>
          </a:p>
          <a:p>
            <a:pPr marL="675085" indent="0" algn="just">
              <a:spcBef>
                <a:spcPct val="0"/>
              </a:spcBef>
              <a:buNone/>
            </a:pPr>
            <a:r>
              <a:rPr lang="it-IT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Prescrizioni per la scelta e l’installazione dei gruppi generatori a bassa tensione e a bassissima tensione destinati ad alimentare, in modo continuo od occasionale, tutto l’impianto o parte di esso</a:t>
            </a:r>
          </a:p>
          <a:p>
            <a:pPr marL="675085" indent="0" algn="just">
              <a:spcBef>
                <a:spcPct val="0"/>
              </a:spcBef>
              <a:buNone/>
            </a:pPr>
            <a:endParaRPr lang="it-IT" sz="1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825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0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356"/>
            <a:ext cx="8229600" cy="857250"/>
          </a:xfrm>
        </p:spPr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58" y="1458652"/>
            <a:ext cx="8710683" cy="3345346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Le principali novità della CEI 64-8 e varianti 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Variante V3 (continua)</a:t>
            </a:r>
          </a:p>
          <a:p>
            <a:pPr marL="409575" algn="just">
              <a:spcBef>
                <a:spcPct val="0"/>
              </a:spcBef>
            </a:pP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5 - Scelta ed installazione dei componenti elettrici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1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741760" algn="just">
              <a:spcBef>
                <a:spcPct val="0"/>
              </a:spcBef>
              <a:buFont typeface="+mj-lt"/>
              <a:buAutoNum type="arabicPeriod" startAt="3"/>
            </a:pP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Sezione 559 	Apparecchi e impianti di illuminazione</a:t>
            </a:r>
          </a:p>
          <a:p>
            <a:pPr marL="675085" indent="0" algn="just">
              <a:spcBef>
                <a:spcPct val="0"/>
              </a:spcBef>
              <a:buNone/>
            </a:pPr>
            <a:r>
              <a:rPr lang="it-IT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Prescrizioni particolari  per la scelta ed installazione degli apparecchi di illuminazione e degli impianti di illuminazione destinati a far parte di un impianto</a:t>
            </a:r>
          </a:p>
          <a:p>
            <a:pPr marL="675085" indent="0" algn="just">
              <a:spcBef>
                <a:spcPct val="0"/>
              </a:spcBef>
              <a:buNone/>
            </a:pPr>
            <a:endParaRPr lang="it-IT" sz="16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741760" algn="just">
              <a:spcBef>
                <a:spcPct val="0"/>
              </a:spcBef>
              <a:buFont typeface="+mj-lt"/>
              <a:buAutoNum type="arabicPeriod" startAt="4"/>
            </a:pP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Capitolo 57 		Coordinamento dei dispositivi di protezione, sezionamento, 				manovra e  comando</a:t>
            </a:r>
          </a:p>
          <a:p>
            <a:pPr marL="675085" indent="0" algn="just">
              <a:spcBef>
                <a:spcPct val="0"/>
              </a:spcBef>
              <a:buNone/>
            </a:pPr>
            <a:r>
              <a:rPr lang="it-IT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Prescrizioni per la scelta e l’installazione dei dispositivi elettrici per la protezione, il sezionamento, la manovra ed il comando (dispositivi elettrici e assiemi) in relazione al coordinamento</a:t>
            </a:r>
            <a:endParaRPr lang="it-IT" sz="825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41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43" y="1242628"/>
            <a:ext cx="8833514" cy="384940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Le principali novità della CEI 64-8 e varianti 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105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Variante V3 (continua)</a:t>
            </a:r>
          </a:p>
          <a:p>
            <a:pPr marL="409575" algn="just">
              <a:spcBef>
                <a:spcPct val="0"/>
              </a:spcBef>
            </a:pP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7 - Ambienti ed applicazioni particolari</a:t>
            </a:r>
          </a:p>
          <a:p>
            <a:pPr marL="675085" indent="-276225" algn="just">
              <a:spcBef>
                <a:spcPct val="0"/>
              </a:spcBef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Sezione 714		Impianti di illuminazione situati all’esterno</a:t>
            </a:r>
          </a:p>
          <a:p>
            <a:pPr marL="675085" indent="0" algn="just">
              <a:spcBef>
                <a:spcPct val="0"/>
              </a:spcBef>
              <a:buNone/>
            </a:pPr>
            <a:r>
              <a:rPr lang="it-IT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Prescrizioni particolari per la scelta e l’installazione degli apparecchi e degli impianti di illuminazione che fanno parte di un impianto fisso situato all'esterno</a:t>
            </a:r>
          </a:p>
          <a:p>
            <a:pPr marL="675085" indent="0" algn="just">
              <a:spcBef>
                <a:spcPct val="0"/>
              </a:spcBef>
              <a:buNone/>
            </a:pPr>
            <a:endParaRPr lang="it-IT" sz="105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75085" indent="-276225" algn="just">
              <a:spcBef>
                <a:spcPct val="0"/>
              </a:spcBef>
              <a:buFont typeface="+mj-lt"/>
              <a:buAutoNum type="arabicPeriod" startAt="2"/>
            </a:pP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Sezione 715		Impianti di illuminazione a bassissima tensione</a:t>
            </a:r>
          </a:p>
          <a:p>
            <a:pPr marL="675085" indent="0" algn="just">
              <a:spcBef>
                <a:spcPct val="0"/>
              </a:spcBef>
              <a:buNone/>
            </a:pPr>
            <a:r>
              <a:rPr lang="it-IT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Prescrizioni particolari  per gli impianti di illuminazione a bassissima tensione alimentati ad una tensione nominale massima di 50 V in c.a. o 120 V in c.c.</a:t>
            </a:r>
          </a:p>
          <a:p>
            <a:pPr marL="675085" indent="0" algn="just">
              <a:spcBef>
                <a:spcPct val="0"/>
              </a:spcBef>
              <a:buNone/>
            </a:pPr>
            <a:endParaRPr lang="it-IT" sz="105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75085" indent="-276225" algn="just">
              <a:spcBef>
                <a:spcPct val="0"/>
              </a:spcBef>
              <a:buFont typeface="+mj-lt"/>
              <a:buAutoNum type="arabicPeriod" startAt="3"/>
            </a:pP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Sezione 753		Sistemi di riscaldamento per pavimenti e soffitti</a:t>
            </a:r>
          </a:p>
          <a:p>
            <a:pPr marL="675085" indent="0" algn="just">
              <a:spcBef>
                <a:spcPct val="0"/>
              </a:spcBef>
              <a:buNone/>
            </a:pPr>
            <a:r>
              <a:rPr lang="it-IT" sz="14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Prescrizioni particolari per i sistemi di riscaldamento elettrici integrati per il riscaldamento di superficie, applicabili anche ai sistemi di riscaldamento elettrici per lo scongelamento o la prevenzione del gelo o per applicazioni simili. Sono trattati sia i sistemi per l’interno che quelli per l’esterno</a:t>
            </a:r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endParaRPr lang="it-IT" sz="825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19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0"/>
          <p:cNvSpPr/>
          <p:nvPr/>
        </p:nvSpPr>
        <p:spPr>
          <a:xfrm>
            <a:off x="1331640" y="1545636"/>
            <a:ext cx="6237270" cy="39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7150" tIns="57150" rIns="57150" bIns="57150">
            <a:spAutoFit/>
          </a:bodyPr>
          <a:lstStyle/>
          <a:p>
            <a:pPr algn="just" defTabSz="685800">
              <a:spcBef>
                <a:spcPts val="1350"/>
              </a:spcBef>
              <a:defRPr sz="1800"/>
            </a:pPr>
            <a:endParaRPr dirty="0">
              <a:solidFill>
                <a:srgbClr val="144485"/>
              </a:solidFill>
              <a:latin typeface="Trebuchet MS" pitchFamily="34" charset="0"/>
            </a:endParaRPr>
          </a:p>
        </p:txBody>
      </p:sp>
      <p:sp>
        <p:nvSpPr>
          <p:cNvPr id="8" name="Shape 71"/>
          <p:cNvSpPr/>
          <p:nvPr/>
        </p:nvSpPr>
        <p:spPr>
          <a:xfrm>
            <a:off x="539552" y="836052"/>
            <a:ext cx="7992888" cy="3522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144485"/>
                </a:solidFill>
                <a:latin typeface="+mn-lt"/>
              </a:rPr>
              <a:t>AGENDA</a:t>
            </a:r>
          </a:p>
          <a:p>
            <a:pPr algn="ctr">
              <a:lnSpc>
                <a:spcPct val="150000"/>
              </a:lnSpc>
            </a:pPr>
            <a:endParaRPr lang="it-IT" sz="2400" b="1" dirty="0">
              <a:solidFill>
                <a:srgbClr val="144485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solidFill>
                  <a:srgbClr val="144485"/>
                </a:solidFill>
                <a:latin typeface="+mn-lt"/>
              </a:rPr>
              <a:t>Inquadramento normativo: norme CEI EN 62305, CEI 64- 8 e CEI 37-11 e loro sviluppi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solidFill>
                  <a:srgbClr val="144485"/>
                </a:solidFill>
                <a:latin typeface="+mn-lt"/>
              </a:rPr>
              <a:t>La variante 5 della CEI 64-8:</a:t>
            </a:r>
          </a:p>
          <a:p>
            <a:pPr marL="625475">
              <a:lnSpc>
                <a:spcPct val="150000"/>
              </a:lnSpc>
            </a:pPr>
            <a:r>
              <a:rPr lang="it-IT" sz="2000" dirty="0">
                <a:solidFill>
                  <a:srgbClr val="144485"/>
                </a:solidFill>
                <a:latin typeface="+mn-lt"/>
              </a:rPr>
              <a:t>- Sezione 443: valutazione semplificata del rischio da sovratensioni</a:t>
            </a:r>
          </a:p>
          <a:p>
            <a:pPr marL="625475">
              <a:lnSpc>
                <a:spcPct val="150000"/>
              </a:lnSpc>
            </a:pPr>
            <a:r>
              <a:rPr lang="it-IT" sz="2000" dirty="0">
                <a:solidFill>
                  <a:srgbClr val="144485"/>
                </a:solidFill>
                <a:latin typeface="+mn-lt"/>
              </a:rPr>
              <a:t>- Sezione 534: caratteristiche costruttive e parametri degli SPD</a:t>
            </a:r>
          </a:p>
        </p:txBody>
      </p:sp>
    </p:spTree>
    <p:extLst>
      <p:ext uri="{BB962C8B-B14F-4D97-AF65-F5344CB8AC3E}">
        <p14:creationId xmlns:p14="http://schemas.microsoft.com/office/powerpoint/2010/main" val="298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58" y="1202755"/>
            <a:ext cx="8710683" cy="359439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Le principali novità della CEI 64-8 e varianti 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La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Variante V4 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alla Norma CEI 64-8 (2012) è stata pubblicata nel mese di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maggio 2017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e contiene integrazioni agli articoli:</a:t>
            </a:r>
          </a:p>
          <a:p>
            <a:pPr marL="409575" algn="just">
              <a:spcBef>
                <a:spcPct val="0"/>
              </a:spcBef>
            </a:pP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527.1</a:t>
            </a:r>
          </a:p>
          <a:p>
            <a:pPr marL="409575" algn="just">
              <a:spcBef>
                <a:spcPct val="0"/>
              </a:spcBef>
            </a:pPr>
            <a:endParaRPr lang="it-IT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409575" algn="just">
              <a:spcBef>
                <a:spcPct val="0"/>
              </a:spcBef>
            </a:pP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751.04.2.8</a:t>
            </a:r>
          </a:p>
          <a:p>
            <a:pPr marL="409575" algn="just">
              <a:spcBef>
                <a:spcPct val="0"/>
              </a:spcBef>
            </a:pPr>
            <a:endParaRPr lang="it-IT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409575" algn="just">
              <a:spcBef>
                <a:spcPct val="0"/>
              </a:spcBef>
            </a:pP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751.04.3</a:t>
            </a: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		</a:t>
            </a: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ai fini della realizzazione degli impianti elettrici destinati ad essere incorporati in modo permanente in opere di costruzione o in parti di esse così come definite all'articolo 2 comma 3 del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Regolamento UE 305/2011 (Regolamento Prodotti da Costruzione - CPR)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endParaRPr lang="it-IT" sz="825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5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75011"/>
            <a:ext cx="8710683" cy="3945011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Le principali novità della CEI 64-8 e varianti 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1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La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Variante V5 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alla Norma CEI 64-8 (2012) è stata pubblicata nel mese di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febbraio 2019 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e contiene: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1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4. Prescrizioni per la sicurezza</a:t>
            </a:r>
          </a:p>
          <a:p>
            <a:pPr marL="409575" algn="just">
              <a:spcBef>
                <a:spcPct val="0"/>
              </a:spcBef>
            </a:pP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Capitolo 44 	Protezione contro le sovratensioni</a:t>
            </a:r>
          </a:p>
          <a:p>
            <a:pPr marL="409575" algn="just">
              <a:spcBef>
                <a:spcPct val="0"/>
              </a:spcBef>
            </a:pP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Sezione 443 	Protezione contro le sovratensioni di origine atmosferica o dovute a manovra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1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5. Scelta ed installazione dei componenti elettrici</a:t>
            </a:r>
          </a:p>
          <a:p>
            <a:pPr marL="409575" algn="just">
              <a:spcBef>
                <a:spcPct val="0"/>
              </a:spcBef>
            </a:pP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Capitolo 53 	Dispositivi di protezione, sezionamento e comando</a:t>
            </a:r>
          </a:p>
          <a:p>
            <a:pPr marL="409575" algn="just">
              <a:spcBef>
                <a:spcPct val="0"/>
              </a:spcBef>
            </a:pP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Sezione 534 	Dispositivi per la protezione contro le sovratensioni transitorie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1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Parte 7. Ambienti ed applicazioni particolari</a:t>
            </a:r>
          </a:p>
          <a:p>
            <a:pPr marL="409575" algn="just">
              <a:spcBef>
                <a:spcPct val="0"/>
              </a:spcBef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Sezione 722 Alimentazione dei veicoli elettrici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825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67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9502"/>
            <a:ext cx="8229600" cy="857250"/>
          </a:xfrm>
        </p:spPr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61" y="1196753"/>
            <a:ext cx="8823277" cy="3823269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Le future novità della CEI 64-8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7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Il documento di </a:t>
            </a: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Inchiesta Pubblica 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per la </a:t>
            </a: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Variante V6 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alla Norma CEI 64-8 (2012) è stato pubblicato nel mese di </a:t>
            </a: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febbraio 2019 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e contiene i testi dei seguenti documenti: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7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•	Variante “Fuoco”</a:t>
            </a:r>
          </a:p>
          <a:p>
            <a:pPr marL="338138" indent="-271463" algn="just">
              <a:spcBef>
                <a:spcPct val="0"/>
              </a:spcBef>
              <a:buNone/>
            </a:pP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	apporta modifiche ad una serie di articoli della Norma CEI 64-8 allo scopo di armonizzare le prescrizioni in essi contenute, con quelle del Codice di Prevenzione Incendi del Corpo Nazionale dei Vigili del Fuoco, Decreto 3 agosto 2015 – n. 51</a:t>
            </a:r>
          </a:p>
          <a:p>
            <a:pPr marL="338138" indent="-271463" algn="just">
              <a:spcBef>
                <a:spcPct val="0"/>
              </a:spcBef>
              <a:buNone/>
            </a:pPr>
            <a:endParaRPr lang="it-IT" sz="9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•	Nuovo Allegato ZA “Classificazione delle influenze esterne” del Capitolo 51 “Regole 	comuni” </a:t>
            </a:r>
          </a:p>
          <a:p>
            <a:pPr marL="338138" indent="0" algn="just">
              <a:spcBef>
                <a:spcPct val="0"/>
              </a:spcBef>
              <a:buNone/>
            </a:pP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introduce per la prima volta nella Norma CEI 64-8 la classificazione  secondo codici prestabiliti, con la quale è possibile eseguire la scelta dei componenti elettrici di un impianto mediante una serie di parametri adatti al luogo di installazione.</a:t>
            </a:r>
          </a:p>
          <a:p>
            <a:pPr marL="338138" indent="0" algn="just">
              <a:spcBef>
                <a:spcPct val="0"/>
              </a:spcBef>
              <a:buNone/>
            </a:pPr>
            <a:endParaRPr lang="it-IT" sz="1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•	Nuovo Capitolo 6 “Verifiche”</a:t>
            </a:r>
          </a:p>
          <a:p>
            <a:pPr marL="338138" indent="0" algn="just">
              <a:spcBef>
                <a:spcPct val="0"/>
              </a:spcBef>
              <a:buNone/>
            </a:pP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aggiorna la metodologia delle verifiche degli impianti elettrici, iniziali e periodiche, ai più recenti documenti di armonizzazione europea.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endParaRPr lang="it-IT" sz="825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7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18356"/>
            <a:ext cx="8229600" cy="857250"/>
          </a:xfrm>
        </p:spPr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61" y="1202755"/>
            <a:ext cx="8823277" cy="381726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Le future novità della CEI 64-8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1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Il testo del Progetto di variante, al termine dell’Inchiesta Pubblica e dell’analisi da parte del CT 64 dei commenti pervenuti e loro eventuale integrazione/accettazione,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dovrà essere pubblicato come Variante 6 della Norma CEI 64-8</a:t>
            </a:r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Ulteriore obiettivo del CEI è di pubblicare la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nuova edizione della CEI 64-8 (VIII) nel corso del 2019</a:t>
            </a:r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Questa nuova edizione sarà composta dal testo dell’edizione 2012 della Norma CEI 64-8, dal fascicolo di Errata Corrige esistente, dai testi delle Varianti V1: 2013, V2: 2015, V3: 2017, V4: 2017 e relativo foglio di interpretazione, V5: 2019., V6:2019 ed eventuali ulteriori parti già recepite derivanti dal documento </a:t>
            </a:r>
            <a:r>
              <a:rPr lang="it-IT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Cenelec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HD 60364 </a:t>
            </a: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Miglioramenti editoriali della parte “Norma” e della “Parte Commento” completeranno la nuova edizione della Norma CEI 64-8.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endParaRPr lang="it-IT" sz="195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>
              <a:spcBef>
                <a:spcPct val="0"/>
              </a:spcBef>
              <a:buNone/>
            </a:pPr>
            <a:endParaRPr lang="it-IT" sz="825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7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356"/>
            <a:ext cx="8229600" cy="857250"/>
          </a:xfrm>
        </p:spPr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90" y="1563638"/>
            <a:ext cx="8442167" cy="339447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Scaricatori bassa tensione – SC 37 A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2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323850" indent="-257175" algn="just">
              <a:spcBef>
                <a:spcPct val="0"/>
              </a:spcBef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il SC 37 A è il Comitato Tecnico che ha in carico la preparazione delle norme per </a:t>
            </a:r>
            <a:r>
              <a:rPr lang="it-IT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i dispositivi di protezione contro le sovratensioni (SPD)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utilizzati per la protezione contro gli effetti indiretti e diretti del fulmine e / o contro altre sovratensioni transitorie e per informazioni sulla loro scelta e installazione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825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marL="266700" indent="-266700" algn="just">
              <a:spcBef>
                <a:spcPct val="0"/>
              </a:spcBef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questi dispositivi devono essere utilizzati in reti di alimentazione, telecomunicazioni e / o di segnalazione con tensioni fino a 1000 V </a:t>
            </a:r>
            <a:r>
              <a:rPr lang="it-IT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a.c.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e 1500 V </a:t>
            </a:r>
            <a:r>
              <a:rPr lang="it-IT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d.c.</a:t>
            </a: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: </a:t>
            </a:r>
          </a:p>
          <a:p>
            <a:pPr marL="266700" indent="-266700" algn="just">
              <a:spcBef>
                <a:spcPct val="0"/>
              </a:spcBef>
            </a:pPr>
            <a:endParaRPr lang="it-IT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266700" indent="-266700" algn="just">
              <a:spcBef>
                <a:spcPct val="0"/>
              </a:spcBef>
            </a:pPr>
            <a:r>
              <a:rPr lang="it-IT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sono esclusi i requisiti per la scelta e l’installazione degli SPD negli impianti elettrici degli edifici coperti dalle norme del CT 64.</a:t>
            </a:r>
          </a:p>
        </p:txBody>
      </p:sp>
    </p:spTree>
    <p:extLst>
      <p:ext uri="{BB962C8B-B14F-4D97-AF65-F5344CB8AC3E}">
        <p14:creationId xmlns:p14="http://schemas.microsoft.com/office/powerpoint/2010/main" val="3981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16" y="1057564"/>
            <a:ext cx="8442167" cy="396245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Scaricatori bassa tensione – SC 37 A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Guida CEI </a:t>
            </a:r>
            <a:r>
              <a:rPr lang="it-IT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37-12</a:t>
            </a:r>
            <a:endParaRPr lang="it-IT" sz="2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it-IT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266700" indent="-200025" algn="just" defTabSz="266700">
              <a:spcBef>
                <a:spcPct val="0"/>
              </a:spcBef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La presente Guida Tecnica italiana è costituita dal testo </a:t>
            </a: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modificato 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della Specifica Tecnica CLC/TS/ 61643-12:2009 dal titolo “Limitatori di sovratensioni connessi a sistemi di bassa tensione - Scelta e principi di applicazione” e deve essere utilizzata congiuntamente alla CEI EN 61643-11 (norma di prodotto per gli SPD di energia)</a:t>
            </a:r>
          </a:p>
          <a:p>
            <a:pPr marL="66675" indent="0" algn="just">
              <a:spcBef>
                <a:spcPct val="0"/>
              </a:spcBef>
              <a:buNone/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	Il SC 37A del CEI ha ritenuto di pubblicare un </a:t>
            </a: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testo italiano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, ai fini dell’applicazione 	degli SPD coerentemente con i principi della serie di Norme CEI EN 62305.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pPr marL="266700" indent="-266700" algn="just">
              <a:spcBef>
                <a:spcPct val="0"/>
              </a:spcBef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I limitatori di sovratensioni (SPD) sono impiegati per proteggere, in determinate condizioni, i sistemi e le apparecchiature elettriche </a:t>
            </a: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contro le diverse sovratensioni e correnti impulsive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, provocate da fulmini e da manovre di apparecchiatura di protezione e manovra all’interno dell’impianto elettrico</a:t>
            </a:r>
          </a:p>
          <a:p>
            <a:pPr marL="266700" indent="0" algn="just">
              <a:spcBef>
                <a:spcPct val="0"/>
              </a:spcBef>
              <a:buNone/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Gli SPD devono essere scelti tenendo conto delle condizioni ambientali di utilizzazione e del tasso di guasto accettabile delle apparecchiature e degli SPD.</a:t>
            </a:r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530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356"/>
            <a:ext cx="8229600" cy="857250"/>
          </a:xfrm>
        </p:spPr>
        <p:txBody>
          <a:bodyPr/>
          <a:lstStyle/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ABFD39-197C-4C50-A4F6-92B9019F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90" y="1419622"/>
            <a:ext cx="8442167" cy="339447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Scaricatori bassa tensione – SC 37 A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Guida CEI 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37-12</a:t>
            </a:r>
            <a:endParaRPr lang="it-IT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it-IT" sz="1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marL="66675" indent="0" algn="just" defTabSz="266700">
              <a:spcBef>
                <a:spcPct val="0"/>
              </a:spcBef>
              <a:buNone/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La Guida Tecnica fornisce informazioni:</a:t>
            </a:r>
          </a:p>
          <a:p>
            <a:pPr marL="266700" indent="-200025" algn="just" defTabSz="266700">
              <a:spcBef>
                <a:spcPct val="0"/>
              </a:spcBef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all’utilizzatore sulle </a:t>
            </a: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caratteristiche utili 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per scegliere un SPD;</a:t>
            </a:r>
          </a:p>
          <a:p>
            <a:pPr marL="266700" indent="-200025" algn="just" defTabSz="266700">
              <a:spcBef>
                <a:spcPct val="0"/>
              </a:spcBef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per valutare, con riferimento alla EN 62305-1, alla EN 62305-4 e alla CEI 64-8, la </a:t>
            </a: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necessità di utilizzare gli SPD nei sistemi di bassa tensione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;</a:t>
            </a:r>
          </a:p>
          <a:p>
            <a:pPr marL="266700" indent="-200025" algn="just" defTabSz="266700">
              <a:spcBef>
                <a:spcPct val="0"/>
              </a:spcBef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sulla </a:t>
            </a: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scelta e sul coordinamento degli SPD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, tenendo conto dell’intero ambiente in cui sono utilizzati. Alcuni esempi sono: apparecchiatura da proteggere e caratteristiche del sistema, livelli d’isolamento, sovratensioni, metodi d’installazione, ubicazione degli SPD, coordinamento degli SPD, modalità di guasto degli SPD e conseguenze dei danni alle apparecchiature;</a:t>
            </a:r>
          </a:p>
          <a:p>
            <a:pPr marL="266700" indent="-200025" algn="just" defTabSz="266700">
              <a:spcBef>
                <a:spcPct val="0"/>
              </a:spcBef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fornisce linee guida </a:t>
            </a: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nell’esecuzione dell’analisi del rischio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.</a:t>
            </a:r>
          </a:p>
          <a:p>
            <a:pPr marL="66675" indent="0" algn="just" defTabSz="266700">
              <a:spcBef>
                <a:spcPct val="0"/>
              </a:spcBef>
              <a:buNone/>
            </a:pPr>
            <a:r>
              <a:rPr lang="it-IT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La CEI 64-8 fornisce informazioni dirette ai responsabili dell’installazione degli SPD.</a:t>
            </a:r>
          </a:p>
          <a:p>
            <a:pPr marL="66675" indent="0" algn="just">
              <a:spcBef>
                <a:spcPct val="0"/>
              </a:spcBef>
              <a:buNone/>
            </a:pPr>
            <a:endParaRPr lang="it-IT" sz="825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786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1467218" y="320204"/>
            <a:ext cx="6209567" cy="739378"/>
          </a:xfrm>
          <a:noFill/>
        </p:spPr>
        <p:txBody>
          <a:bodyPr/>
          <a:lstStyle/>
          <a:p>
            <a:pPr eaLnBrk="1" hangingPunct="1"/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fr-FR" sz="2100" dirty="0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755576" y="1090935"/>
            <a:ext cx="727280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Norma Impianti (CT 64)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Protezione contro le sovratensioni di origine atmosferica o dovute a manovra (CEI 64 – 8. Parte 4-443)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600" b="1" dirty="0">
              <a:solidFill>
                <a:prstClr val="black"/>
              </a:solidFill>
              <a:latin typeface="+mn-lt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Questa Sezione: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400" dirty="0">
              <a:solidFill>
                <a:prstClr val="black"/>
              </a:solidFill>
              <a:latin typeface="+mn-lt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  <a:latin typeface="+mn-lt"/>
              </a:rPr>
              <a:t> 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tratta la protezione degli impianti elettrici contro:</a:t>
            </a:r>
          </a:p>
          <a:p>
            <a:pPr marL="542925" lvl="1" indent="-209550" algn="just">
              <a:buFont typeface="Arial" charset="0"/>
              <a:buChar char="•"/>
              <a:defRPr/>
            </a:pP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le </a:t>
            </a: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sovratensioni transitorie di origine atmosferica </a:t>
            </a: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trasmesse da un sistema  di alimentazione elettrica e </a:t>
            </a:r>
          </a:p>
          <a:p>
            <a:pPr marL="542925" lvl="1" indent="-209550" algn="just">
              <a:buFont typeface="Arial" charset="0"/>
              <a:buChar char="•"/>
              <a:defRPr/>
            </a:pP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 le </a:t>
            </a: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sovratensioni di manovra </a:t>
            </a: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generate da componenti elettrici degli stessi, </a:t>
            </a:r>
          </a:p>
          <a:p>
            <a:pPr marL="542925" lvl="1" indent="-409575" algn="just">
              <a:defRPr/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it-IT" sz="1400" dirty="0">
              <a:solidFill>
                <a:prstClr val="black"/>
              </a:solidFill>
              <a:latin typeface="+mn-lt"/>
            </a:endParaRPr>
          </a:p>
          <a:p>
            <a:pPr marL="135731" indent="-135731" algn="just">
              <a:buFont typeface="Arial" charset="0"/>
              <a:buChar char="•"/>
              <a:defRPr/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descrive </a:t>
            </a: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i mezzi con cui possono essere limitate queste sovratensioni transitorie 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per ridurre ad un livello accettabile i rischi di guasto negli impianti elettrici e nei componenti ad esso collegati.</a:t>
            </a:r>
            <a:endParaRPr lang="it-IT" sz="1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24170"/>
      </p:ext>
    </p:extLst>
  </p:cSld>
  <p:clrMapOvr>
    <a:masterClrMapping/>
  </p:clrMapOvr>
  <p:transition spd="med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1403648" y="411510"/>
            <a:ext cx="6209567" cy="739378"/>
          </a:xfrm>
          <a:noFill/>
        </p:spPr>
        <p:txBody>
          <a:bodyPr/>
          <a:lstStyle/>
          <a:p>
            <a:pPr eaLnBrk="1" hangingPunct="1"/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fr-FR" sz="2100" dirty="0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827584" y="1336576"/>
            <a:ext cx="7200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Norma Impianti (CT 64)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Protezione contro le sovratensioni di origine atmosferica o dovute a manovra (CEI 64 – 8. Parte 4-443)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600" b="1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Devono essere prese in considerazione: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400" dirty="0">
              <a:solidFill>
                <a:prstClr val="black"/>
              </a:solidFill>
              <a:latin typeface="Arial" pitchFamily="34" charset="0"/>
            </a:endParaRPr>
          </a:p>
          <a:p>
            <a:pPr marL="200025" indent="-200025" algn="just">
              <a:buFont typeface="Arial" charset="0"/>
              <a:buChar char="•"/>
            </a:pP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le </a:t>
            </a: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sovratensioni che possono apparire </a:t>
            </a: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all’origine di un impianto, </a:t>
            </a:r>
          </a:p>
          <a:p>
            <a:pPr marL="200025" indent="-200025" algn="just">
              <a:buFont typeface="Arial" charset="0"/>
              <a:buChar char="•"/>
            </a:pP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il </a:t>
            </a: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livello </a:t>
            </a:r>
            <a:r>
              <a:rPr lang="it-IT" sz="1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ceraunico</a:t>
            </a: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 </a:t>
            </a: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previsto</a:t>
            </a:r>
          </a:p>
          <a:p>
            <a:pPr marL="200025" indent="-200025" algn="just">
              <a:buFont typeface="Arial" charset="0"/>
              <a:buChar char="•"/>
            </a:pP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il </a:t>
            </a: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luogo</a:t>
            </a: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 nel quale sono installati</a:t>
            </a:r>
          </a:p>
          <a:p>
            <a:pPr marL="200025" indent="-200025" algn="just">
              <a:buFont typeface="Arial" charset="0"/>
              <a:buChar char="•"/>
            </a:pP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le caratteristiche dei </a:t>
            </a: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dispositivi di protezione contro le sovratensioni</a:t>
            </a: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, </a:t>
            </a:r>
            <a:endParaRPr lang="it-IT" sz="14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4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in modo che la probabilità di incidenti dovuti alle sollecitazioni di sovratensione sia ridotta ad </a:t>
            </a: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un livello accettabile 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per la sicurezza delle persone e dei beni, e anche per la continuità di servizio prevista.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it-IT" sz="1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80751"/>
      </p:ext>
    </p:extLst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467217" y="339502"/>
            <a:ext cx="6209567" cy="739378"/>
          </a:xfrm>
          <a:noFill/>
        </p:spPr>
        <p:txBody>
          <a:bodyPr/>
          <a:lstStyle/>
          <a:p>
            <a:pPr eaLnBrk="1" hangingPunct="1"/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fr-FR" sz="2100" dirty="0"/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719573" y="1131590"/>
            <a:ext cx="77048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Norma Impianti (CT 64)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Protezione contro le sovratensioni di origine atmosferica o dovute a manovra (CEI 64 – 8. Parte 4-443)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500" b="1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Disposizioni per il controllo delle sovratensioni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La necessità dell’impiego di limitatori di sovratensioni (SPD) per la protezione contro le sovratensioni dipende dalla valutazione del rischio basata sulla Norma CEI EN 62305-2 (CEI 81-10/2), ed applicato nella Norma CEI EN 62305-4 (CEI 81-10/4).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5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CH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Nota:</a:t>
            </a:r>
            <a:r>
              <a:rPr lang="it-CH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 la CEI 64-8 (4-443) non è completamente allineata alle parti equivalenti della </a:t>
            </a:r>
            <a:r>
              <a:rPr lang="it-CH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normativa IEC e CLC</a:t>
            </a:r>
            <a:r>
              <a:rPr lang="it-CH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, che propongono </a:t>
            </a:r>
            <a:r>
              <a:rPr lang="it-CH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un metodo semplificato</a:t>
            </a:r>
            <a:r>
              <a:rPr lang="it-CH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 per l’analisi del rischio.</a:t>
            </a:r>
            <a:endParaRPr lang="it-IT" sz="12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it-IT" sz="1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62555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1707654"/>
            <a:ext cx="7614592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2800" b="1" dirty="0">
                <a:solidFill>
                  <a:srgbClr val="144485"/>
                </a:solidFill>
                <a:latin typeface="+mn-lt"/>
              </a:rPr>
              <a:t>Inquadramento normativo:</a:t>
            </a:r>
          </a:p>
          <a:p>
            <a:pPr>
              <a:lnSpc>
                <a:spcPct val="150000"/>
              </a:lnSpc>
            </a:pPr>
            <a:r>
              <a:rPr lang="it-IT" sz="2800" b="1" dirty="0">
                <a:solidFill>
                  <a:srgbClr val="144485"/>
                </a:solidFill>
                <a:latin typeface="+mn-lt"/>
              </a:rPr>
              <a:t>CEI EN 62305, CEI 64- 8 e CEI 37-11 e loro sviluppi</a:t>
            </a:r>
          </a:p>
        </p:txBody>
      </p:sp>
    </p:spTree>
    <p:extLst>
      <p:ext uri="{BB962C8B-B14F-4D97-AF65-F5344CB8AC3E}">
        <p14:creationId xmlns:p14="http://schemas.microsoft.com/office/powerpoint/2010/main" val="4616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1467218" y="58343"/>
            <a:ext cx="6209567" cy="739378"/>
          </a:xfrm>
          <a:noFill/>
        </p:spPr>
        <p:txBody>
          <a:bodyPr/>
          <a:lstStyle/>
          <a:p>
            <a:pPr eaLnBrk="1" hangingPunct="1"/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fr-FR" sz="2100" dirty="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1290273" y="965114"/>
            <a:ext cx="6593132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Norma Impianti (CT 64)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Protezione contro le sovratensioni di origine atmosferica o dovute a manovra (CEI 64 – 8. Parte 4-443)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5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Se l’installazione di SPD risulta necessaria non si devono superare i livelli di tensione riportati nella Tabella 44A.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it-IT" sz="12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8115" y="2875992"/>
            <a:ext cx="4199426" cy="218003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00588734"/>
      </p:ext>
    </p:extLst>
  </p:cSld>
  <p:clrMapOvr>
    <a:masterClrMapping/>
  </p:clrMapOvr>
  <p:transition spd="med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1467218" y="58343"/>
            <a:ext cx="6209567" cy="739378"/>
          </a:xfrm>
          <a:noFill/>
        </p:spPr>
        <p:txBody>
          <a:bodyPr/>
          <a:lstStyle/>
          <a:p>
            <a:pPr eaLnBrk="1" hangingPunct="1"/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fr-FR" sz="2100" dirty="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290273" y="1032756"/>
            <a:ext cx="659313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Limitatori di sovratensioni (SPD) – (CEI 64 – 8. Parte 5- 534)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b="1" dirty="0">
              <a:solidFill>
                <a:srgbClr val="00B050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Questa Sezione riguarda le prescrizioni relative alla limitazione delle sovratensioni per ottenere un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coordinamento dell’isolamento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nei casi descritti dalla Sezione 443 della Norma CEI 64-8, dalla Norma CEI EN 60664-1, dalla Norma CEI EN 62305-4.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5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Per la protezione contro le sovratensioni possono essere utilizzati SPD, particolari trasformatori di isolamento, filtri o loro combinazioni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5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CH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Nota: </a:t>
            </a:r>
            <a:r>
              <a:rPr lang="it-CH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la </a:t>
            </a:r>
            <a:r>
              <a:rPr lang="it-CH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CEI 64-8 (5-534) </a:t>
            </a:r>
            <a:r>
              <a:rPr lang="it-CH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non è completamente allineata alle parti equivalenti della </a:t>
            </a:r>
            <a:r>
              <a:rPr lang="it-CH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normativa IEC e CLC</a:t>
            </a:r>
            <a:r>
              <a:rPr lang="it-CH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, anche queste </a:t>
            </a:r>
            <a:r>
              <a:rPr lang="it-CH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semplificate</a:t>
            </a:r>
            <a:r>
              <a:rPr lang="it-CH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 rispetto ai riferimenti della CEI 81-10</a:t>
            </a:r>
            <a:endParaRPr lang="it-CH" sz="1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73873"/>
      </p:ext>
    </p:extLst>
  </p:cSld>
  <p:clrMapOvr>
    <a:masterClrMapping/>
  </p:clrMapOvr>
  <p:transition spd="med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6"/>
          <p:cNvSpPr>
            <a:spLocks noGrp="1" noChangeArrowheads="1"/>
          </p:cNvSpPr>
          <p:nvPr>
            <p:ph type="title"/>
          </p:nvPr>
        </p:nvSpPr>
        <p:spPr>
          <a:xfrm>
            <a:off x="1467218" y="58341"/>
            <a:ext cx="6209567" cy="619125"/>
          </a:xfrm>
          <a:noFill/>
        </p:spPr>
        <p:txBody>
          <a:bodyPr tIns="0" bIns="0"/>
          <a:lstStyle/>
          <a:p>
            <a:pPr eaLnBrk="1" hangingPunct="1"/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41987" name="CasellaDiTesto 3"/>
          <p:cNvSpPr txBox="1">
            <a:spLocks noChangeArrowheads="1"/>
          </p:cNvSpPr>
          <p:nvPr/>
        </p:nvSpPr>
        <p:spPr bwMode="auto">
          <a:xfrm>
            <a:off x="611560" y="1094855"/>
            <a:ext cx="770485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-41747" algn="just">
              <a:defRPr/>
            </a:pPr>
            <a:r>
              <a:rPr lang="it-CH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La Norma CEI 64-8 - </a:t>
            </a:r>
            <a:r>
              <a:rPr lang="it-C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Sez. 37 “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Ambienti residenziali - Prestazioni dell’impianto”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 ha introdotto per le unità abitative dotazioni minime dell’impianto elettrico in funzione della superficie abitabile e del “livello” prescelto avendo definito quanto segue.</a:t>
            </a:r>
          </a:p>
          <a:p>
            <a:pPr marL="0" lvl="1" indent="-41747" algn="just">
              <a:defRPr/>
            </a:pPr>
            <a:endParaRPr lang="it-CH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it-CH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Livello 1:</a:t>
            </a: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ＭＳ Ｐゴシック" pitchFamily="-84" charset="-128"/>
              </a:rPr>
              <a:t>	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livello minimo previsto da questa Norma.</a:t>
            </a:r>
            <a:b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</a:b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cs typeface="ＭＳ Ｐゴシック" pitchFamily="-84" charset="-128"/>
            </a:endParaRPr>
          </a:p>
          <a:p>
            <a:pPr marL="133350" indent="-133350">
              <a:buFont typeface="Arial" pitchFamily="34" charset="0"/>
              <a:buChar char="•"/>
              <a:defRPr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Livello 2:	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per unità immobiliari con una maggiore fruibilità 			degli impianti, tenuto anche conto delle altre 				dotazioni  impiantistiche presenti.</a:t>
            </a:r>
            <a:b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</a:br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cs typeface="ＭＳ Ｐゴシック" pitchFamily="-8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dirty="0">
                <a:solidFill>
                  <a:prstClr val="black"/>
                </a:solidFill>
                <a:latin typeface="Arial" pitchFamily="34" charset="0"/>
              </a:rPr>
              <a:t>•</a:t>
            </a:r>
            <a:r>
              <a:rPr lang="it-CH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Livello 3: </a:t>
            </a:r>
            <a:r>
              <a:rPr lang="it-IT" dirty="0">
                <a:solidFill>
                  <a:srgbClr val="00B050"/>
                </a:solidFill>
                <a:latin typeface="Arial" pitchFamily="34" charset="0"/>
              </a:rPr>
              <a:t>	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per unità immobiliari con dotazioni impiantistiche 			ampie ed innovative (domotica).</a:t>
            </a:r>
            <a:endParaRPr lang="it-IT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33181"/>
      </p:ext>
    </p:extLst>
  </p:cSld>
  <p:clrMapOvr>
    <a:masterClrMapping/>
  </p:clrMapOvr>
  <p:transition spd="med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6"/>
          <p:cNvSpPr>
            <a:spLocks noGrp="1" noChangeArrowheads="1"/>
          </p:cNvSpPr>
          <p:nvPr>
            <p:ph type="title"/>
          </p:nvPr>
        </p:nvSpPr>
        <p:spPr>
          <a:xfrm>
            <a:off x="1449629" y="241431"/>
            <a:ext cx="6209567" cy="619125"/>
          </a:xfrm>
          <a:noFill/>
        </p:spPr>
        <p:txBody>
          <a:bodyPr tIns="0" bIns="0"/>
          <a:lstStyle/>
          <a:p>
            <a:pPr eaLnBrk="1" hangingPunct="1"/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47107" name="CasellaDiTesto 3"/>
          <p:cNvSpPr txBox="1">
            <a:spLocks noChangeArrowheads="1"/>
          </p:cNvSpPr>
          <p:nvPr/>
        </p:nvSpPr>
        <p:spPr bwMode="auto">
          <a:xfrm>
            <a:off x="1312254" y="681540"/>
            <a:ext cx="638211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CH" sz="15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CH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In particolare per la </a:t>
            </a:r>
            <a:r>
              <a:rPr lang="it-C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protezione contro le sovratensioni </a:t>
            </a:r>
            <a:r>
              <a:rPr lang="it-CH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si riporta quanto segue: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CH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cs typeface="ＭＳ Ｐゴシック" pitchFamily="-8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CH" sz="15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CH" sz="15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CH" sz="15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CH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dove si ricorda che, secondo le norme CEI EN 62305 il Rischio 1 è così definito:</a:t>
            </a:r>
            <a:endParaRPr lang="it-CH" sz="15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500" b="1" i="1" dirty="0">
                <a:solidFill>
                  <a:srgbClr val="00B050"/>
                </a:solidFill>
                <a:latin typeface="Arial" pitchFamily="34" charset="0"/>
              </a:rPr>
              <a:t>	</a:t>
            </a:r>
            <a:r>
              <a:rPr lang="it-IT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R1 : perdita di vite umane o di danni permanenti</a:t>
            </a:r>
            <a:endParaRPr lang="it-CH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cs typeface="ＭＳ Ｐゴシック" pitchFamily="-8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CH" sz="15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CH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Per un impianto elettrico di livello 3, invece, è obbligatoria l’installazione dell’SPD ai fini della protezione contro le sovratensioni per limitare il Rischio 4, che è così definito: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CH" sz="15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500" b="1" i="1" dirty="0">
                <a:solidFill>
                  <a:srgbClr val="00B050"/>
                </a:solidFill>
                <a:latin typeface="Arial" pitchFamily="34" charset="0"/>
              </a:rPr>
              <a:t>	</a:t>
            </a:r>
            <a:r>
              <a:rPr lang="it-IT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R4 : perdita economica</a:t>
            </a:r>
            <a:endParaRPr lang="it-CH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cs typeface="ＭＳ Ｐゴシック" pitchFamily="-8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CH" sz="15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5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561" y="1646115"/>
            <a:ext cx="6533783" cy="30718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8847" y="1977108"/>
            <a:ext cx="6533784" cy="37861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530358925"/>
      </p:ext>
    </p:extLst>
  </p:cSld>
  <p:clrMapOvr>
    <a:masterClrMapping/>
  </p:clrMapOvr>
  <p:transition spd="med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6"/>
          <p:cNvSpPr>
            <a:spLocks noGrp="1" noChangeArrowheads="1"/>
          </p:cNvSpPr>
          <p:nvPr>
            <p:ph type="title"/>
          </p:nvPr>
        </p:nvSpPr>
        <p:spPr>
          <a:xfrm>
            <a:off x="1467216" y="483518"/>
            <a:ext cx="6209567" cy="619125"/>
          </a:xfrm>
          <a:noFill/>
        </p:spPr>
        <p:txBody>
          <a:bodyPr tIns="0" bIns="0"/>
          <a:lstStyle/>
          <a:p>
            <a:pPr eaLnBrk="1" hangingPunct="1"/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it-IT" sz="2100" dirty="0"/>
          </a:p>
        </p:txBody>
      </p:sp>
      <p:sp>
        <p:nvSpPr>
          <p:cNvPr id="47107" name="CasellaDiTesto 3"/>
          <p:cNvSpPr txBox="1">
            <a:spLocks noChangeArrowheads="1"/>
          </p:cNvSpPr>
          <p:nvPr/>
        </p:nvSpPr>
        <p:spPr bwMode="auto">
          <a:xfrm>
            <a:off x="755576" y="1203598"/>
            <a:ext cx="7776864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CH" sz="1500" dirty="0">
              <a:solidFill>
                <a:prstClr val="black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CH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Inoltre, la </a:t>
            </a:r>
            <a:r>
              <a:rPr lang="it-C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Sezione 37 </a:t>
            </a:r>
            <a:r>
              <a:rPr lang="it-CH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introduce, dal punto di vista della predisposizione all’interno del quadro di unità abitativa (</a:t>
            </a:r>
            <a:r>
              <a:rPr lang="it-CH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p.to</a:t>
            </a:r>
            <a:r>
              <a:rPr lang="it-CH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 37.4), la seguente prescrizione: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CH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cs typeface="ＭＳ Ｐゴシック" pitchFamily="-8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“Il quadro di arrivo (principale) dell’unità abitativa deve essere raggiunto direttamente dal conduttore di protezione proveniente dall’impianto di terra dell’edificio, al fine di permettere la </a:t>
            </a:r>
            <a:r>
              <a:rPr lang="it-IT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corretta messa a terra degli eventuali SPD</a:t>
            </a:r>
            <a:r>
              <a:rPr lang="it-IT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 tramite un opportuno mezzo di connessione.”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cs typeface="ＭＳ Ｐゴシック" pitchFamily="-8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Questo accorgimento, al di là della prescrizione normativa, dovrebbe essere una regola dell’arte (o di buon senso) da attuare sempre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  <a:sym typeface="Wingdings" pitchFamily="2" charset="2"/>
              </a:rPr>
              <a:t> la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  <a:sym typeface="Wingdings" pitchFamily="2" charset="2"/>
              </a:rPr>
              <a:t>lunghezza minima del collegamento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  <a:sym typeface="Wingdings" pitchFamily="2" charset="2"/>
              </a:rPr>
              <a:t> tra SPD e l’impianto di terra è uno dei parametri fondamentali a cui fare attenzione </a:t>
            </a:r>
            <a:endParaRPr lang="it-CH" sz="15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02306"/>
      </p:ext>
    </p:extLst>
  </p:cSld>
  <p:clrMapOvr>
    <a:masterClrMapping/>
  </p:clrMapOvr>
  <p:transition spd="med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059582"/>
            <a:ext cx="78488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rgbClr val="144485"/>
                </a:solidFill>
                <a:latin typeface="+mn-lt"/>
              </a:rPr>
              <a:t>2. La variante 5 della CEI 64-8</a:t>
            </a:r>
          </a:p>
          <a:p>
            <a:pPr marL="625475">
              <a:lnSpc>
                <a:spcPct val="150000"/>
              </a:lnSpc>
            </a:pPr>
            <a:r>
              <a:rPr lang="it-IT" sz="2400" b="1" dirty="0">
                <a:solidFill>
                  <a:srgbClr val="144485"/>
                </a:solidFill>
                <a:latin typeface="+mn-lt"/>
              </a:rPr>
              <a:t>- Sezione 443: valutazione semplificata del rischio da</a:t>
            </a:r>
          </a:p>
          <a:p>
            <a:pPr marL="625475">
              <a:lnSpc>
                <a:spcPct val="150000"/>
              </a:lnSpc>
            </a:pPr>
            <a:r>
              <a:rPr lang="it-IT" sz="2400" b="1" dirty="0">
                <a:solidFill>
                  <a:srgbClr val="144485"/>
                </a:solidFill>
                <a:latin typeface="+mn-lt"/>
              </a:rPr>
              <a:t>sovratensioni</a:t>
            </a:r>
          </a:p>
          <a:p>
            <a:pPr marL="625475">
              <a:lnSpc>
                <a:spcPct val="150000"/>
              </a:lnSpc>
            </a:pPr>
            <a:r>
              <a:rPr lang="it-IT" sz="2400" b="1" dirty="0">
                <a:solidFill>
                  <a:srgbClr val="144485"/>
                </a:solidFill>
                <a:latin typeface="+mn-lt"/>
              </a:rPr>
              <a:t>- Sezione 534: caratteristiche costruttive e parametri degli SPD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it-IT" sz="2800" b="1" dirty="0">
              <a:solidFill>
                <a:srgbClr val="14448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549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1"/>
          <p:cNvSpPr/>
          <p:nvPr/>
        </p:nvSpPr>
        <p:spPr>
          <a:xfrm>
            <a:off x="971600" y="1779662"/>
            <a:ext cx="7304606" cy="149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4485"/>
                </a:solidFill>
                <a:latin typeface="+mn-lt"/>
              </a:rPr>
              <a:t>Nuove specifiche per la protezione degli impianti elettrici contro le sovratensioni transitorie di origine atmosferica trasmesse attraverso la rete di distribuzione dell’ energia elettrica.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251520" y="771550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Nuova sezione 443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6159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467544" y="555526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Sezione 443: Articoli precedenti</a:t>
            </a:r>
            <a:endParaRPr lang="it-IT" sz="2100" dirty="0"/>
          </a:p>
        </p:txBody>
      </p:sp>
      <p:sp>
        <p:nvSpPr>
          <p:cNvPr id="2" name="Rectangle 1"/>
          <p:cNvSpPr/>
          <p:nvPr/>
        </p:nvSpPr>
        <p:spPr>
          <a:xfrm>
            <a:off x="899592" y="1203599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144485"/>
                </a:solidFill>
              </a:rPr>
              <a:t>443.3 Disposizioni per il controllo delle sovratensioni</a:t>
            </a:r>
          </a:p>
          <a:p>
            <a:pPr algn="just"/>
            <a:r>
              <a:rPr lang="it-IT" dirty="0">
                <a:solidFill>
                  <a:srgbClr val="144485"/>
                </a:solidFill>
              </a:rPr>
              <a:t>La necessità dell’impiego di limitatori di sovratensioni (SPD) per la protezione contro le sovratensioni dipende dalla valutazione del rischio basata sulla norma CEI EN 62305-2 (CEI 81-10/2), ed applicato nella norma CEI EN 62305-4 (CEI 81-10/4)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2831511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>
                <a:solidFill>
                  <a:srgbClr val="144485"/>
                </a:solidFill>
              </a:rPr>
              <a:t>443.3 Disposizioni per il controllo delle sovratensioni (commento)</a:t>
            </a:r>
          </a:p>
          <a:p>
            <a:pPr algn="just"/>
            <a:r>
              <a:rPr lang="it-IT" i="1" dirty="0">
                <a:solidFill>
                  <a:srgbClr val="144485"/>
                </a:solidFill>
              </a:rPr>
              <a:t>La serie di Norme CEI EN 62305 (81-10) fornisce le indicazioni per valutare la necessità dell’impiego di SPD, per effettuare la loro </a:t>
            </a:r>
            <a:r>
              <a:rPr lang="it-IT" i="1" dirty="0" smtClean="0">
                <a:solidFill>
                  <a:srgbClr val="144485"/>
                </a:solidFill>
              </a:rPr>
              <a:t>scelta </a:t>
            </a:r>
            <a:r>
              <a:rPr lang="it-IT" i="1" dirty="0">
                <a:solidFill>
                  <a:srgbClr val="144485"/>
                </a:solidFill>
              </a:rPr>
              <a:t>e la loro installazione. Si evidenzia anche la necessità di conseguire il coordinamento tra gli SPD installati sull’impianto elettrico e tra gli SPD ed i dispositivi di protezione contro la sovracorrente presenti sull’impianto elettrico</a:t>
            </a:r>
          </a:p>
        </p:txBody>
      </p:sp>
    </p:spTree>
    <p:extLst>
      <p:ext uri="{BB962C8B-B14F-4D97-AF65-F5344CB8AC3E}">
        <p14:creationId xmlns:p14="http://schemas.microsoft.com/office/powerpoint/2010/main" val="174198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1"/>
          <p:cNvSpPr/>
          <p:nvPr/>
        </p:nvSpPr>
        <p:spPr>
          <a:xfrm>
            <a:off x="899041" y="1210913"/>
            <a:ext cx="7304606" cy="567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144485"/>
                </a:solidFill>
                <a:latin typeface="+mn-lt"/>
              </a:rPr>
              <a:t>Le nuove specifiche riguardano le sovratensioni dovute a:  </a:t>
            </a:r>
          </a:p>
        </p:txBody>
      </p:sp>
      <p:sp>
        <p:nvSpPr>
          <p:cNvPr id="6" name="Shape 71"/>
          <p:cNvSpPr/>
          <p:nvPr/>
        </p:nvSpPr>
        <p:spPr>
          <a:xfrm>
            <a:off x="899041" y="1848633"/>
            <a:ext cx="730460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 marL="342900" indent="-342900">
              <a:buAutoNum type="arabicPeriod"/>
            </a:pPr>
            <a:r>
              <a:rPr lang="it-IT" sz="2000" dirty="0">
                <a:solidFill>
                  <a:srgbClr val="144485"/>
                </a:solidFill>
                <a:latin typeface="+mn-lt"/>
              </a:rPr>
              <a:t>Manovre di rete</a:t>
            </a:r>
          </a:p>
          <a:p>
            <a:pPr marL="342900" indent="-342900">
              <a:buAutoNum type="arabicPeriod"/>
            </a:pPr>
            <a:r>
              <a:rPr lang="it-IT" sz="2000" dirty="0">
                <a:solidFill>
                  <a:srgbClr val="144485"/>
                </a:solidFill>
                <a:latin typeface="+mn-lt"/>
              </a:rPr>
              <a:t>Fulminazioni dirette sul sistema di alimentazione</a:t>
            </a:r>
          </a:p>
          <a:p>
            <a:pPr marL="342900" indent="-342900">
              <a:buAutoNum type="arabicPeriod"/>
            </a:pPr>
            <a:r>
              <a:rPr lang="it-IT" sz="2000" dirty="0">
                <a:solidFill>
                  <a:srgbClr val="144485"/>
                </a:solidFill>
                <a:latin typeface="+mn-lt"/>
              </a:rPr>
              <a:t>Sovratensioni indotte sul sistema di alimentazione</a:t>
            </a:r>
          </a:p>
        </p:txBody>
      </p:sp>
      <p:sp>
        <p:nvSpPr>
          <p:cNvPr id="7" name="Shape 71"/>
          <p:cNvSpPr/>
          <p:nvPr/>
        </p:nvSpPr>
        <p:spPr>
          <a:xfrm>
            <a:off x="899041" y="3202500"/>
            <a:ext cx="7304606" cy="149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144485"/>
                </a:solidFill>
                <a:latin typeface="+mn-lt"/>
              </a:rPr>
              <a:t>Per la protezione da fulminazioni dirette o nelle vicinanze della struttura si dovrà comunque continuare a far riferimento alla norma CEI EN 62305-2</a:t>
            </a:r>
          </a:p>
        </p:txBody>
      </p:sp>
      <p:sp>
        <p:nvSpPr>
          <p:cNvPr id="9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251520" y="644862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Nuova sezione 443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33981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1"/>
          <p:cNvSpPr/>
          <p:nvPr/>
        </p:nvSpPr>
        <p:spPr>
          <a:xfrm>
            <a:off x="899041" y="980081"/>
            <a:ext cx="7304606" cy="1029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>
                <a:solidFill>
                  <a:srgbClr val="144485"/>
                </a:solidFill>
                <a:latin typeface="+mn-lt"/>
              </a:rPr>
              <a:t>Viene quindi introdotto un principio di obbligatorietà qualora le conseguenze delle sovratensioni influiscono:</a:t>
            </a:r>
          </a:p>
        </p:txBody>
      </p:sp>
      <p:sp>
        <p:nvSpPr>
          <p:cNvPr id="9" name="Shape 71"/>
          <p:cNvSpPr/>
          <p:nvPr/>
        </p:nvSpPr>
        <p:spPr>
          <a:xfrm>
            <a:off x="899041" y="2123920"/>
            <a:ext cx="7304606" cy="273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sulla vita umana, ad esempio i servizi di sicurezza, i dispositivi di assistenza medica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sui servizi pubblici e sul patrimonio culturale, ad esempio la perdita di servizi pubblici, centri IT, musei;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sulle attività commerciali o industriali, ad esempio nel caso di hotel, banche, industrie, mercati commerciali, Az. Agricole;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su un gran numero di persone, ad esempio nel caso di grandi edifici, uffici, scuole.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179512" y="551456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Nuova sezione 443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32093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1"/>
          <p:cNvSpPr txBox="1">
            <a:spLocks noChangeArrowheads="1"/>
          </p:cNvSpPr>
          <p:nvPr/>
        </p:nvSpPr>
        <p:spPr bwMode="auto">
          <a:xfrm>
            <a:off x="899592" y="1131590"/>
            <a:ext cx="7608626" cy="352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116" tIns="30059" rIns="60116" bIns="3005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Normative di riferimento per la protezione contro i fulmini e le sovratensioni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2060"/>
                </a:solidFill>
                <a:latin typeface="Corbel" pitchFamily="34" charset="0"/>
                <a:cs typeface="ＭＳ Ｐゴシック" pitchFamily="-84" charset="-128"/>
              </a:rPr>
              <a:t/>
            </a:r>
            <a:br>
              <a:rPr lang="it-IT" dirty="0">
                <a:solidFill>
                  <a:srgbClr val="002060"/>
                </a:solidFill>
                <a:latin typeface="Corbel" pitchFamily="34" charset="0"/>
                <a:cs typeface="ＭＳ Ｐゴシック" pitchFamily="-84" charset="-128"/>
              </a:rPr>
            </a:br>
            <a:r>
              <a:rPr lang="it-IT" dirty="0">
                <a:solidFill>
                  <a:srgbClr val="002060"/>
                </a:solidFill>
                <a:latin typeface="Corbel" pitchFamily="34" charset="0"/>
                <a:cs typeface="ＭＳ Ｐゴシック" pitchFamily="-84" charset="-128"/>
              </a:rPr>
              <a:t>- </a:t>
            </a:r>
            <a:r>
              <a:rPr lang="it-IT" b="1" dirty="0">
                <a:solidFill>
                  <a:srgbClr val="002060"/>
                </a:solidFill>
                <a:latin typeface="Corbel" pitchFamily="34" charset="0"/>
                <a:cs typeface="ＭＳ Ｐゴシック" pitchFamily="-84" charset="-128"/>
              </a:rPr>
              <a:t>CEI EN 62305: </a:t>
            </a:r>
            <a:r>
              <a:rPr lang="it-IT" dirty="0">
                <a:solidFill>
                  <a:srgbClr val="002060"/>
                </a:solidFill>
                <a:latin typeface="Corbel" pitchFamily="34" charset="0"/>
                <a:cs typeface="ＭＳ Ｐゴシック" pitchFamily="-84" charset="-128"/>
              </a:rPr>
              <a:t>Protezione contro i fulmini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/>
            </a:r>
            <a:b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</a:br>
            <a:r>
              <a:rPr lang="it-IT" dirty="0">
                <a:solidFill>
                  <a:srgbClr val="002060"/>
                </a:solidFill>
                <a:latin typeface="Corbel" pitchFamily="34" charset="0"/>
                <a:cs typeface="ＭＳ Ｐゴシック" pitchFamily="-84" charset="-128"/>
              </a:rPr>
              <a:t>- </a:t>
            </a:r>
            <a:r>
              <a:rPr lang="it-IT" b="1" dirty="0">
                <a:solidFill>
                  <a:srgbClr val="002060"/>
                </a:solidFill>
                <a:latin typeface="Corbel" pitchFamily="34" charset="0"/>
                <a:cs typeface="ＭＳ Ｐゴシック" pitchFamily="-84" charset="-128"/>
              </a:rPr>
              <a:t>CEI 64-8</a:t>
            </a:r>
            <a:r>
              <a:rPr lang="it-IT" dirty="0">
                <a:solidFill>
                  <a:srgbClr val="002060"/>
                </a:solidFill>
                <a:latin typeface="Corbel" pitchFamily="34" charset="0"/>
                <a:cs typeface="ＭＳ Ｐゴシック" pitchFamily="-84" charset="-128"/>
              </a:rPr>
              <a:t>: Impianti elettrici utilizzatori a tensione nominale non superiore a 1 000 V in corrente alternata e a 1 500 V in corrente continua</a:t>
            </a:r>
            <a:br>
              <a:rPr lang="it-IT" dirty="0">
                <a:solidFill>
                  <a:srgbClr val="002060"/>
                </a:solidFill>
                <a:latin typeface="Corbel" pitchFamily="34" charset="0"/>
                <a:cs typeface="ＭＳ Ｐゴシック" pitchFamily="-84" charset="-128"/>
              </a:rPr>
            </a:br>
            <a:r>
              <a:rPr lang="it-IT" dirty="0">
                <a:solidFill>
                  <a:srgbClr val="002060"/>
                </a:solidFill>
                <a:latin typeface="Corbel" pitchFamily="34" charset="0"/>
                <a:cs typeface="ＭＳ Ｐゴシック" pitchFamily="-84" charset="-128"/>
              </a:rPr>
              <a:t>      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2060"/>
                </a:solidFill>
                <a:latin typeface="Corbel" pitchFamily="34" charset="0"/>
                <a:cs typeface="ＭＳ Ｐゴシック" pitchFamily="-84" charset="-128"/>
              </a:rPr>
              <a:t>- </a:t>
            </a:r>
            <a:r>
              <a:rPr lang="it-IT" b="1" dirty="0">
                <a:solidFill>
                  <a:srgbClr val="002060"/>
                </a:solidFill>
                <a:latin typeface="Corbel" pitchFamily="34" charset="0"/>
              </a:rPr>
              <a:t>CEI 37-11:</a:t>
            </a:r>
            <a:r>
              <a:rPr lang="it-IT" dirty="0">
                <a:solidFill>
                  <a:srgbClr val="002060"/>
                </a:solidFill>
                <a:latin typeface="Corbel" pitchFamily="34" charset="0"/>
              </a:rPr>
              <a:t> Limitatori di sovratensioni connessi a sistemi di bassa tensione - Scelta e principi di applicazione</a:t>
            </a:r>
            <a:r>
              <a:rPr lang="it-IT" dirty="0">
                <a:solidFill>
                  <a:srgbClr val="002060"/>
                </a:solidFill>
                <a:latin typeface="Corbel" pitchFamily="34" charset="0"/>
                <a:cs typeface="ＭＳ Ｐゴシック" pitchFamily="-84" charset="-128"/>
              </a:rPr>
              <a:t/>
            </a:r>
            <a:br>
              <a:rPr lang="it-IT" dirty="0">
                <a:solidFill>
                  <a:srgbClr val="002060"/>
                </a:solidFill>
                <a:latin typeface="Corbel" pitchFamily="34" charset="0"/>
                <a:cs typeface="ＭＳ Ｐゴシック" pitchFamily="-84" charset="-128"/>
              </a:rPr>
            </a:br>
            <a:r>
              <a:rPr lang="it-IT" dirty="0">
                <a:solidFill>
                  <a:srgbClr val="002060"/>
                </a:solidFill>
                <a:latin typeface="Corbel" pitchFamily="34" charset="0"/>
                <a:cs typeface="ＭＳ Ｐゴシック" pitchFamily="-84" charset="-128"/>
              </a:rPr>
              <a:t>      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1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8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1"/>
          <p:cNvSpPr/>
          <p:nvPr/>
        </p:nvSpPr>
        <p:spPr>
          <a:xfrm>
            <a:off x="899592" y="1779662"/>
            <a:ext cx="7304606" cy="1400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solidFill>
                  <a:srgbClr val="144485"/>
                </a:solidFill>
                <a:latin typeface="+mn-lt"/>
              </a:rPr>
              <a:t>Qualora il caso non ricorra in quanto precedentemente indicato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solidFill>
                  <a:srgbClr val="144485"/>
                </a:solidFill>
                <a:latin typeface="+mn-lt"/>
              </a:rPr>
              <a:t>è necessario effettuare una valutazione del rischio semplificata (CRL) per determinare se è richiesta l’ installazione di un SPD</a:t>
            </a:r>
          </a:p>
        </p:txBody>
      </p:sp>
      <p:sp>
        <p:nvSpPr>
          <p:cNvPr id="2" name="Rettangolo 1"/>
          <p:cNvSpPr/>
          <p:nvPr/>
        </p:nvSpPr>
        <p:spPr>
          <a:xfrm>
            <a:off x="3496958" y="3603238"/>
            <a:ext cx="2109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1000"/>
              </a:spcAft>
            </a:pPr>
            <a:r>
              <a:rPr lang="it-IT" b="1" dirty="0">
                <a:solidFill>
                  <a:srgbClr val="144485"/>
                </a:solidFill>
                <a:latin typeface="+mn-lt"/>
              </a:rPr>
              <a:t>CRL = </a:t>
            </a:r>
            <a:r>
              <a:rPr lang="it-IT" b="1" dirty="0" err="1">
                <a:solidFill>
                  <a:srgbClr val="144485"/>
                </a:solidFill>
                <a:latin typeface="+mn-lt"/>
              </a:rPr>
              <a:t>f</a:t>
            </a:r>
            <a:r>
              <a:rPr lang="it-IT" b="1" baseline="-25000" dirty="0" err="1">
                <a:solidFill>
                  <a:srgbClr val="144485"/>
                </a:solidFill>
                <a:latin typeface="+mn-lt"/>
              </a:rPr>
              <a:t>env</a:t>
            </a:r>
            <a:r>
              <a:rPr lang="it-IT" b="1" dirty="0">
                <a:solidFill>
                  <a:srgbClr val="144485"/>
                </a:solidFill>
                <a:latin typeface="+mn-lt"/>
              </a:rPr>
              <a:t> / (L</a:t>
            </a:r>
            <a:r>
              <a:rPr lang="it-IT" b="1" baseline="-25000" dirty="0">
                <a:solidFill>
                  <a:srgbClr val="144485"/>
                </a:solidFill>
                <a:latin typeface="+mn-lt"/>
              </a:rPr>
              <a:t>P</a:t>
            </a:r>
            <a:r>
              <a:rPr lang="it-IT" b="1" dirty="0">
                <a:solidFill>
                  <a:srgbClr val="144485"/>
                </a:solidFill>
                <a:latin typeface="+mn-lt"/>
              </a:rPr>
              <a:t> x </a:t>
            </a:r>
            <a:r>
              <a:rPr lang="it-IT" b="1" dirty="0" err="1">
                <a:solidFill>
                  <a:srgbClr val="144485"/>
                </a:solidFill>
                <a:latin typeface="+mn-lt"/>
              </a:rPr>
              <a:t>N</a:t>
            </a:r>
            <a:r>
              <a:rPr lang="it-IT" b="1" baseline="-25000" dirty="0" err="1">
                <a:solidFill>
                  <a:srgbClr val="144485"/>
                </a:solidFill>
                <a:latin typeface="+mn-lt"/>
              </a:rPr>
              <a:t>g</a:t>
            </a:r>
            <a:r>
              <a:rPr lang="it-IT" b="1" dirty="0">
                <a:solidFill>
                  <a:srgbClr val="144485"/>
                </a:solidFill>
                <a:latin typeface="+mn-lt"/>
              </a:rPr>
              <a:t>)</a:t>
            </a: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179512" y="599193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Nuova sezione 443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302773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1"/>
          <p:cNvSpPr/>
          <p:nvPr/>
        </p:nvSpPr>
        <p:spPr>
          <a:xfrm>
            <a:off x="747736" y="1008739"/>
            <a:ext cx="797992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144485"/>
                </a:solidFill>
                <a:latin typeface="+mn-lt"/>
              </a:rPr>
              <a:t>Dove:</a:t>
            </a:r>
          </a:p>
        </p:txBody>
      </p:sp>
      <p:sp>
        <p:nvSpPr>
          <p:cNvPr id="6" name="Shape 71"/>
          <p:cNvSpPr/>
          <p:nvPr/>
        </p:nvSpPr>
        <p:spPr>
          <a:xfrm>
            <a:off x="746118" y="1676373"/>
            <a:ext cx="7858329" cy="1690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144485"/>
                </a:solidFill>
                <a:latin typeface="+mn-lt"/>
              </a:rPr>
              <a:t>- </a:t>
            </a:r>
            <a:r>
              <a:rPr lang="it-IT" dirty="0" err="1">
                <a:solidFill>
                  <a:srgbClr val="144485"/>
                </a:solidFill>
                <a:latin typeface="+mn-lt"/>
              </a:rPr>
              <a:t>f</a:t>
            </a:r>
            <a:r>
              <a:rPr lang="it-IT" baseline="-25000" dirty="0" err="1">
                <a:solidFill>
                  <a:srgbClr val="144485"/>
                </a:solidFill>
                <a:latin typeface="+mn-lt"/>
              </a:rPr>
              <a:t>env</a:t>
            </a:r>
            <a:r>
              <a:rPr lang="it-IT" dirty="0">
                <a:solidFill>
                  <a:srgbClr val="144485"/>
                </a:solidFill>
                <a:latin typeface="+mn-lt"/>
              </a:rPr>
              <a:t> è un fattore ambientale il cui valore è uguale a </a:t>
            </a:r>
          </a:p>
          <a:p>
            <a:pPr marL="692150" lvl="1" indent="-285750">
              <a:lnSpc>
                <a:spcPct val="150000"/>
              </a:lnSpc>
              <a:buFontTx/>
              <a:buChar char="-"/>
            </a:pPr>
            <a:r>
              <a:rPr lang="it-IT" dirty="0">
                <a:solidFill>
                  <a:srgbClr val="144485"/>
                </a:solidFill>
                <a:latin typeface="+mn-lt"/>
              </a:rPr>
              <a:t>85 x F per ambiente rurale e suburbano </a:t>
            </a:r>
          </a:p>
          <a:p>
            <a:pPr marL="692150" lvl="1" indent="-285750">
              <a:lnSpc>
                <a:spcPct val="150000"/>
              </a:lnSpc>
              <a:buFontTx/>
              <a:buChar char="-"/>
            </a:pPr>
            <a:r>
              <a:rPr lang="it-IT" dirty="0">
                <a:solidFill>
                  <a:srgbClr val="144485"/>
                </a:solidFill>
                <a:latin typeface="+mn-lt"/>
              </a:rPr>
              <a:t>850 x F per ambiente urbano </a:t>
            </a:r>
          </a:p>
          <a:p>
            <a:pPr>
              <a:lnSpc>
                <a:spcPct val="150000"/>
              </a:lnSpc>
            </a:pPr>
            <a:r>
              <a:rPr lang="it-IT" sz="1400" dirty="0">
                <a:solidFill>
                  <a:srgbClr val="144485"/>
                </a:solidFill>
                <a:latin typeface="+mn-lt"/>
              </a:rPr>
              <a:t>Il valore del coefficiente F deve essere posto uguale a 1 per tutti gli impianti.</a:t>
            </a:r>
            <a:endParaRPr lang="it-IT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Shape 71"/>
          <p:cNvSpPr/>
          <p:nvPr/>
        </p:nvSpPr>
        <p:spPr>
          <a:xfrm>
            <a:off x="746119" y="3552561"/>
            <a:ext cx="7858329" cy="94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144485"/>
                </a:solidFill>
                <a:latin typeface="+mn-lt"/>
              </a:rPr>
              <a:t>- </a:t>
            </a:r>
            <a:r>
              <a:rPr lang="it-IT" dirty="0" err="1">
                <a:solidFill>
                  <a:srgbClr val="144485"/>
                </a:solidFill>
                <a:latin typeface="+mn-lt"/>
              </a:rPr>
              <a:t>N</a:t>
            </a:r>
            <a:r>
              <a:rPr lang="it-IT" baseline="-25000" dirty="0" err="1">
                <a:solidFill>
                  <a:srgbClr val="144485"/>
                </a:solidFill>
                <a:latin typeface="+mn-lt"/>
              </a:rPr>
              <a:t>g</a:t>
            </a:r>
            <a:r>
              <a:rPr lang="it-IT" dirty="0">
                <a:solidFill>
                  <a:srgbClr val="144485"/>
                </a:solidFill>
                <a:latin typeface="+mn-lt"/>
              </a:rPr>
              <a:t> è la densità di fulmini al suolo per km</a:t>
            </a:r>
            <a:r>
              <a:rPr lang="it-IT" baseline="30000" dirty="0">
                <a:solidFill>
                  <a:srgbClr val="144485"/>
                </a:solidFill>
                <a:latin typeface="+mn-lt"/>
              </a:rPr>
              <a:t>2</a:t>
            </a:r>
            <a:r>
              <a:rPr lang="it-IT" dirty="0">
                <a:solidFill>
                  <a:srgbClr val="144485"/>
                </a:solidFill>
                <a:latin typeface="+mn-lt"/>
              </a:rPr>
              <a:t> per anno nel punto oggetto della valutazione</a:t>
            </a:r>
            <a:endParaRPr lang="it-IT" sz="1200" dirty="0">
              <a:solidFill>
                <a:srgbClr val="144485"/>
              </a:solidFill>
              <a:latin typeface="+mn-lt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179512" y="599193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Nuova sezione 443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6388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"/>
          <p:cNvSpPr/>
          <p:nvPr/>
        </p:nvSpPr>
        <p:spPr>
          <a:xfrm>
            <a:off x="683568" y="1180515"/>
            <a:ext cx="7858329" cy="3339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it-IT" dirty="0" err="1">
                <a:solidFill>
                  <a:srgbClr val="144485"/>
                </a:solidFill>
                <a:latin typeface="+mn-lt"/>
              </a:rPr>
              <a:t>L</a:t>
            </a:r>
            <a:r>
              <a:rPr lang="it-IT" baseline="-25000" dirty="0" err="1">
                <a:solidFill>
                  <a:srgbClr val="144485"/>
                </a:solidFill>
                <a:latin typeface="+mn-lt"/>
              </a:rPr>
              <a:t>p</a:t>
            </a:r>
            <a:r>
              <a:rPr lang="it-IT" dirty="0">
                <a:solidFill>
                  <a:srgbClr val="144485"/>
                </a:solidFill>
                <a:latin typeface="+mn-lt"/>
              </a:rPr>
              <a:t> è la lunghezza del tratto sottoposto alla valutazione e si calcola come segue: </a:t>
            </a:r>
            <a:r>
              <a:rPr lang="it-IT" sz="2000" b="1" dirty="0" err="1">
                <a:solidFill>
                  <a:srgbClr val="144485"/>
                </a:solidFill>
                <a:latin typeface="+mn-lt"/>
              </a:rPr>
              <a:t>L</a:t>
            </a:r>
            <a:r>
              <a:rPr lang="it-IT" sz="2000" b="1" baseline="-25000" dirty="0" err="1">
                <a:solidFill>
                  <a:srgbClr val="144485"/>
                </a:solidFill>
                <a:latin typeface="+mn-lt"/>
              </a:rPr>
              <a:t>p</a:t>
            </a:r>
            <a:r>
              <a:rPr lang="it-IT" sz="2000" b="1" dirty="0">
                <a:solidFill>
                  <a:srgbClr val="144485"/>
                </a:solidFill>
                <a:latin typeface="+mn-lt"/>
              </a:rPr>
              <a:t>= 2L</a:t>
            </a:r>
            <a:r>
              <a:rPr lang="it-IT" sz="2000" b="1" baseline="-25000" dirty="0">
                <a:solidFill>
                  <a:srgbClr val="144485"/>
                </a:solidFill>
                <a:latin typeface="+mn-lt"/>
              </a:rPr>
              <a:t>PAL</a:t>
            </a:r>
            <a:r>
              <a:rPr lang="it-IT" sz="2000" b="1" dirty="0">
                <a:solidFill>
                  <a:srgbClr val="144485"/>
                </a:solidFill>
                <a:latin typeface="+mn-lt"/>
              </a:rPr>
              <a:t>+L</a:t>
            </a:r>
            <a:r>
              <a:rPr lang="it-IT" sz="2000" b="1" baseline="-25000" dirty="0">
                <a:solidFill>
                  <a:srgbClr val="144485"/>
                </a:solidFill>
                <a:latin typeface="+mn-lt"/>
              </a:rPr>
              <a:t>PCL</a:t>
            </a:r>
            <a:r>
              <a:rPr lang="it-IT" sz="2000" b="1" dirty="0">
                <a:solidFill>
                  <a:srgbClr val="144485"/>
                </a:solidFill>
                <a:latin typeface="+mn-lt"/>
              </a:rPr>
              <a:t>+ 0,4L</a:t>
            </a:r>
            <a:r>
              <a:rPr lang="it-IT" sz="2000" b="1" baseline="-25000" dirty="0">
                <a:solidFill>
                  <a:srgbClr val="144485"/>
                </a:solidFill>
                <a:latin typeface="+mn-lt"/>
              </a:rPr>
              <a:t>PAH</a:t>
            </a:r>
            <a:r>
              <a:rPr lang="it-IT" sz="2000" b="1" dirty="0">
                <a:solidFill>
                  <a:srgbClr val="144485"/>
                </a:solidFill>
                <a:latin typeface="+mn-lt"/>
              </a:rPr>
              <a:t>+0,2L</a:t>
            </a:r>
            <a:r>
              <a:rPr lang="it-IT" sz="2000" b="1" baseline="-25000" dirty="0">
                <a:solidFill>
                  <a:srgbClr val="144485"/>
                </a:solidFill>
                <a:latin typeface="+mn-lt"/>
              </a:rPr>
              <a:t>PCH</a:t>
            </a:r>
          </a:p>
          <a:p>
            <a:pPr algn="ctr"/>
            <a:endParaRPr lang="it-IT" sz="1400" b="1" dirty="0">
              <a:solidFill>
                <a:srgbClr val="144485"/>
              </a:solidFill>
              <a:latin typeface="+mn-lt"/>
            </a:endParaRPr>
          </a:p>
          <a:p>
            <a:r>
              <a:rPr lang="it-IT" dirty="0">
                <a:solidFill>
                  <a:srgbClr val="144485"/>
                </a:solidFill>
                <a:latin typeface="+mn-lt"/>
              </a:rPr>
              <a:t>Dove: </a:t>
            </a:r>
          </a:p>
          <a:p>
            <a:r>
              <a:rPr lang="it-IT" dirty="0">
                <a:solidFill>
                  <a:srgbClr val="144485"/>
                </a:solidFill>
                <a:latin typeface="+mn-lt"/>
              </a:rPr>
              <a:t>L</a:t>
            </a:r>
            <a:r>
              <a:rPr lang="it-IT" baseline="-25000" dirty="0">
                <a:solidFill>
                  <a:srgbClr val="144485"/>
                </a:solidFill>
                <a:latin typeface="+mn-lt"/>
              </a:rPr>
              <a:t>PAL</a:t>
            </a:r>
            <a:r>
              <a:rPr lang="it-IT" dirty="0">
                <a:solidFill>
                  <a:srgbClr val="144485"/>
                </a:solidFill>
                <a:latin typeface="+mn-lt"/>
              </a:rPr>
              <a:t>	è la lunghezza (km) della linea aerea a bassa tensione; </a:t>
            </a:r>
          </a:p>
          <a:p>
            <a:r>
              <a:rPr lang="it-IT" dirty="0">
                <a:solidFill>
                  <a:srgbClr val="144485"/>
                </a:solidFill>
                <a:latin typeface="+mn-lt"/>
              </a:rPr>
              <a:t>L</a:t>
            </a:r>
            <a:r>
              <a:rPr lang="it-IT" baseline="-25000" dirty="0">
                <a:solidFill>
                  <a:srgbClr val="144485"/>
                </a:solidFill>
                <a:latin typeface="+mn-lt"/>
              </a:rPr>
              <a:t>PCL</a:t>
            </a:r>
            <a:r>
              <a:rPr lang="it-IT" dirty="0">
                <a:solidFill>
                  <a:srgbClr val="144485"/>
                </a:solidFill>
                <a:latin typeface="+mn-lt"/>
              </a:rPr>
              <a:t>	è la lunghezza (km) del cavo interrato a bassa tensione; </a:t>
            </a:r>
          </a:p>
          <a:p>
            <a:r>
              <a:rPr lang="it-IT" dirty="0">
                <a:solidFill>
                  <a:srgbClr val="144485"/>
                </a:solidFill>
                <a:latin typeface="+mn-lt"/>
              </a:rPr>
              <a:t>L</a:t>
            </a:r>
            <a:r>
              <a:rPr lang="it-IT" baseline="-25000" dirty="0">
                <a:solidFill>
                  <a:srgbClr val="144485"/>
                </a:solidFill>
                <a:latin typeface="+mn-lt"/>
              </a:rPr>
              <a:t>PAH</a:t>
            </a:r>
            <a:r>
              <a:rPr lang="it-IT" dirty="0">
                <a:solidFill>
                  <a:srgbClr val="144485"/>
                </a:solidFill>
                <a:latin typeface="+mn-lt"/>
              </a:rPr>
              <a:t>	è la lunghezza (km) della linea aerea ad alta tensione; </a:t>
            </a:r>
          </a:p>
          <a:p>
            <a:r>
              <a:rPr lang="it-IT" dirty="0">
                <a:solidFill>
                  <a:srgbClr val="144485"/>
                </a:solidFill>
                <a:latin typeface="+mn-lt"/>
              </a:rPr>
              <a:t>L</a:t>
            </a:r>
            <a:r>
              <a:rPr lang="it-IT" baseline="-25000" dirty="0">
                <a:solidFill>
                  <a:srgbClr val="144485"/>
                </a:solidFill>
                <a:latin typeface="+mn-lt"/>
              </a:rPr>
              <a:t>PCH</a:t>
            </a:r>
            <a:r>
              <a:rPr lang="it-IT" dirty="0">
                <a:solidFill>
                  <a:srgbClr val="144485"/>
                </a:solidFill>
                <a:latin typeface="+mn-lt"/>
              </a:rPr>
              <a:t>	è la lunghezza (km) del cavo interrato ad alta tensione. </a:t>
            </a:r>
          </a:p>
          <a:p>
            <a:endParaRPr lang="it-IT" sz="1200" dirty="0">
              <a:solidFill>
                <a:srgbClr val="144485"/>
              </a:solidFill>
              <a:latin typeface="+mn-lt"/>
            </a:endParaRPr>
          </a:p>
          <a:p>
            <a:r>
              <a:rPr lang="it-IT" dirty="0">
                <a:solidFill>
                  <a:srgbClr val="144485"/>
                </a:solidFill>
                <a:latin typeface="+mn-lt"/>
              </a:rPr>
              <a:t>Ad ogni modo la lunghezza totale da considerare è limitata a 1 km o dalla distanza dal primo dispositivo di protezione dalle sovratensioni installato nella rete.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179512" y="599193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Nuova sezione 443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4470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rea di disegno 51"/>
          <p:cNvGrpSpPr/>
          <p:nvPr/>
        </p:nvGrpSpPr>
        <p:grpSpPr>
          <a:xfrm>
            <a:off x="532545" y="954587"/>
            <a:ext cx="7560840" cy="2670131"/>
            <a:chOff x="0" y="0"/>
            <a:chExt cx="5778500" cy="2386465"/>
          </a:xfrm>
        </p:grpSpPr>
        <p:sp>
          <p:nvSpPr>
            <p:cNvPr id="7" name="Rettangolo 6"/>
            <p:cNvSpPr/>
            <p:nvPr/>
          </p:nvSpPr>
          <p:spPr>
            <a:xfrm>
              <a:off x="0" y="0"/>
              <a:ext cx="5778500" cy="2381250"/>
            </a:xfrm>
            <a:prstGeom prst="rect">
              <a:avLst/>
            </a:prstGeom>
            <a:noFill/>
          </p:spPr>
        </p:sp>
        <p:sp>
          <p:nvSpPr>
            <p:cNvPr id="8" name="Text Box 109"/>
            <p:cNvSpPr txBox="1">
              <a:spLocks noChangeArrowheads="1"/>
            </p:cNvSpPr>
            <p:nvPr/>
          </p:nvSpPr>
          <p:spPr bwMode="auto">
            <a:xfrm>
              <a:off x="3867066" y="2019121"/>
              <a:ext cx="585480" cy="2286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it-IT" sz="1000" b="1" i="1" spc="40" dirty="0">
                  <a:solidFill>
                    <a:srgbClr val="33CC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</a:t>
              </a:r>
              <a:r>
                <a:rPr lang="it-IT" sz="1000" b="1" spc="40" baseline="-25000" dirty="0">
                  <a:solidFill>
                    <a:srgbClr val="33CC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PCH</a:t>
              </a:r>
              <a:endParaRPr lang="it-IT" sz="10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 Box 110"/>
            <p:cNvSpPr txBox="1">
              <a:spLocks noChangeArrowheads="1"/>
            </p:cNvSpPr>
            <p:nvPr/>
          </p:nvSpPr>
          <p:spPr bwMode="auto">
            <a:xfrm>
              <a:off x="3172390" y="2005116"/>
              <a:ext cx="457184" cy="2293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it-IT" sz="1000" b="1" i="1" spc="40">
                  <a:solidFill>
                    <a:srgbClr val="33CC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</a:t>
              </a:r>
              <a:r>
                <a:rPr lang="it-IT" sz="1000" b="1" spc="40" baseline="-25000">
                  <a:solidFill>
                    <a:srgbClr val="33CC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PCL</a:t>
              </a:r>
              <a:endParaRPr lang="it-IT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 Box 111"/>
            <p:cNvSpPr txBox="1">
              <a:spLocks noChangeArrowheads="1"/>
            </p:cNvSpPr>
            <p:nvPr/>
          </p:nvSpPr>
          <p:spPr bwMode="auto">
            <a:xfrm>
              <a:off x="1200158" y="2134162"/>
              <a:ext cx="485783" cy="247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it-IT" sz="1000" b="1" i="1" spc="40">
                  <a:solidFill>
                    <a:srgbClr val="33CC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</a:t>
              </a:r>
              <a:r>
                <a:rPr lang="it-IT" sz="1000" b="1" spc="40" baseline="-25000">
                  <a:solidFill>
                    <a:srgbClr val="33CC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PCL</a:t>
              </a:r>
              <a:endParaRPr lang="it-IT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pic>
          <p:nvPicPr>
            <p:cNvPr id="11" name="Picture 112" descr="MC900312142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965" y="35913"/>
              <a:ext cx="1879535" cy="1858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3" descr="MC900433839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0" y="971047"/>
              <a:ext cx="1257256" cy="1257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4" descr="MC900350347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437" y="137549"/>
              <a:ext cx="737774" cy="441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5" descr="MC900359511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343" y="488875"/>
              <a:ext cx="1714441" cy="1486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Line 116"/>
            <p:cNvCxnSpPr>
              <a:cxnSpLocks noChangeShapeType="1"/>
            </p:cNvCxnSpPr>
            <p:nvPr/>
          </p:nvCxnSpPr>
          <p:spPr bwMode="auto">
            <a:xfrm flipV="1">
              <a:off x="770873" y="1930189"/>
              <a:ext cx="3764170" cy="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117"/>
            <p:cNvSpPr>
              <a:spLocks noChangeArrowheads="1"/>
            </p:cNvSpPr>
            <p:nvPr/>
          </p:nvSpPr>
          <p:spPr bwMode="auto">
            <a:xfrm>
              <a:off x="829971" y="1838756"/>
              <a:ext cx="114296" cy="1581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cxnSp>
          <p:nvCxnSpPr>
            <p:cNvPr id="17" name="Line 119"/>
            <p:cNvCxnSpPr>
              <a:cxnSpLocks noChangeShapeType="1"/>
            </p:cNvCxnSpPr>
            <p:nvPr/>
          </p:nvCxnSpPr>
          <p:spPr bwMode="auto">
            <a:xfrm flipH="1">
              <a:off x="1513848" y="1930189"/>
              <a:ext cx="128196" cy="100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20"/>
            <p:cNvCxnSpPr>
              <a:cxnSpLocks noChangeShapeType="1"/>
            </p:cNvCxnSpPr>
            <p:nvPr/>
          </p:nvCxnSpPr>
          <p:spPr bwMode="auto">
            <a:xfrm flipH="1">
              <a:off x="1583445" y="1930489"/>
              <a:ext cx="127796" cy="1005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21"/>
            <p:cNvCxnSpPr>
              <a:cxnSpLocks noChangeShapeType="1"/>
            </p:cNvCxnSpPr>
            <p:nvPr/>
          </p:nvCxnSpPr>
          <p:spPr bwMode="auto">
            <a:xfrm flipH="1">
              <a:off x="1646443" y="1935091"/>
              <a:ext cx="126496" cy="100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22"/>
            <p:cNvCxnSpPr>
              <a:cxnSpLocks noChangeShapeType="1"/>
            </p:cNvCxnSpPr>
            <p:nvPr/>
          </p:nvCxnSpPr>
          <p:spPr bwMode="auto">
            <a:xfrm flipH="1">
              <a:off x="1706441" y="1935491"/>
              <a:ext cx="128196" cy="1010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23"/>
            <p:cNvCxnSpPr>
              <a:cxnSpLocks noChangeShapeType="1"/>
            </p:cNvCxnSpPr>
            <p:nvPr/>
          </p:nvCxnSpPr>
          <p:spPr bwMode="auto">
            <a:xfrm flipH="1">
              <a:off x="1767239" y="1943194"/>
              <a:ext cx="128196" cy="101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24"/>
            <p:cNvCxnSpPr>
              <a:cxnSpLocks noChangeShapeType="1"/>
            </p:cNvCxnSpPr>
            <p:nvPr/>
          </p:nvCxnSpPr>
          <p:spPr bwMode="auto">
            <a:xfrm flipH="1">
              <a:off x="1843436" y="1940393"/>
              <a:ext cx="128196" cy="100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125"/>
            <p:cNvCxnSpPr>
              <a:cxnSpLocks noChangeShapeType="1"/>
            </p:cNvCxnSpPr>
            <p:nvPr/>
          </p:nvCxnSpPr>
          <p:spPr bwMode="auto">
            <a:xfrm>
              <a:off x="770873" y="2152568"/>
              <a:ext cx="13715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126"/>
            <p:cNvCxnSpPr>
              <a:cxnSpLocks noChangeShapeType="1"/>
            </p:cNvCxnSpPr>
            <p:nvPr/>
          </p:nvCxnSpPr>
          <p:spPr bwMode="auto">
            <a:xfrm flipV="1">
              <a:off x="889069" y="1923887"/>
              <a:ext cx="600" cy="2286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127"/>
            <p:cNvCxnSpPr>
              <a:cxnSpLocks noChangeShapeType="1"/>
            </p:cNvCxnSpPr>
            <p:nvPr/>
          </p:nvCxnSpPr>
          <p:spPr bwMode="auto">
            <a:xfrm flipV="1">
              <a:off x="2142426" y="1009160"/>
              <a:ext cx="0" cy="1143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28"/>
            <p:cNvCxnSpPr>
              <a:cxnSpLocks noChangeShapeType="1"/>
            </p:cNvCxnSpPr>
            <p:nvPr/>
          </p:nvCxnSpPr>
          <p:spPr bwMode="auto">
            <a:xfrm flipV="1">
              <a:off x="4428347" y="666138"/>
              <a:ext cx="1300" cy="13720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Rectangle 129"/>
            <p:cNvSpPr>
              <a:spLocks noChangeArrowheads="1"/>
            </p:cNvSpPr>
            <p:nvPr/>
          </p:nvSpPr>
          <p:spPr bwMode="auto">
            <a:xfrm>
              <a:off x="4582041" y="1469625"/>
              <a:ext cx="240692" cy="174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cxnSp>
          <p:nvCxnSpPr>
            <p:cNvPr id="28" name="Line 130"/>
            <p:cNvCxnSpPr>
              <a:cxnSpLocks noChangeShapeType="1"/>
            </p:cNvCxnSpPr>
            <p:nvPr/>
          </p:nvCxnSpPr>
          <p:spPr bwMode="auto">
            <a:xfrm>
              <a:off x="3743270" y="2038228"/>
              <a:ext cx="685076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34"/>
            <p:cNvCxnSpPr>
              <a:cxnSpLocks noChangeShapeType="1"/>
            </p:cNvCxnSpPr>
            <p:nvPr/>
          </p:nvCxnSpPr>
          <p:spPr bwMode="auto">
            <a:xfrm flipV="1">
              <a:off x="3743270" y="1923887"/>
              <a:ext cx="0" cy="1143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35"/>
            <p:cNvCxnSpPr>
              <a:cxnSpLocks noChangeShapeType="1"/>
            </p:cNvCxnSpPr>
            <p:nvPr/>
          </p:nvCxnSpPr>
          <p:spPr bwMode="auto">
            <a:xfrm flipV="1">
              <a:off x="3686072" y="1919385"/>
              <a:ext cx="700" cy="1143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36"/>
            <p:cNvCxnSpPr>
              <a:cxnSpLocks noChangeShapeType="1"/>
            </p:cNvCxnSpPr>
            <p:nvPr/>
          </p:nvCxnSpPr>
          <p:spPr bwMode="auto">
            <a:xfrm flipH="1">
              <a:off x="3056794" y="2038228"/>
              <a:ext cx="628678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37"/>
            <p:cNvCxnSpPr>
              <a:cxnSpLocks noChangeShapeType="1"/>
            </p:cNvCxnSpPr>
            <p:nvPr/>
          </p:nvCxnSpPr>
          <p:spPr bwMode="auto">
            <a:xfrm flipV="1">
              <a:off x="3056794" y="1237842"/>
              <a:ext cx="0" cy="800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38"/>
            <p:cNvCxnSpPr>
              <a:cxnSpLocks noChangeShapeType="1"/>
            </p:cNvCxnSpPr>
            <p:nvPr/>
          </p:nvCxnSpPr>
          <p:spPr bwMode="auto">
            <a:xfrm flipV="1">
              <a:off x="3514678" y="1695205"/>
              <a:ext cx="0" cy="2286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39"/>
            <p:cNvCxnSpPr>
              <a:cxnSpLocks noChangeShapeType="1"/>
            </p:cNvCxnSpPr>
            <p:nvPr/>
          </p:nvCxnSpPr>
          <p:spPr bwMode="auto">
            <a:xfrm flipV="1">
              <a:off x="3914065" y="1685602"/>
              <a:ext cx="0" cy="2286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40"/>
            <p:cNvCxnSpPr>
              <a:cxnSpLocks noChangeShapeType="1"/>
            </p:cNvCxnSpPr>
            <p:nvPr/>
          </p:nvCxnSpPr>
          <p:spPr bwMode="auto">
            <a:xfrm flipV="1">
              <a:off x="3514678" y="1690704"/>
              <a:ext cx="399386" cy="45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141"/>
            <p:cNvCxnSpPr>
              <a:cxnSpLocks noChangeShapeType="1"/>
            </p:cNvCxnSpPr>
            <p:nvPr/>
          </p:nvCxnSpPr>
          <p:spPr bwMode="auto">
            <a:xfrm flipV="1">
              <a:off x="2047229" y="323115"/>
              <a:ext cx="600" cy="159246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142"/>
            <p:cNvCxnSpPr>
              <a:cxnSpLocks noChangeShapeType="1"/>
            </p:cNvCxnSpPr>
            <p:nvPr/>
          </p:nvCxnSpPr>
          <p:spPr bwMode="auto">
            <a:xfrm>
              <a:off x="2047229" y="323716"/>
              <a:ext cx="1061663" cy="60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143"/>
            <p:cNvCxnSpPr>
              <a:cxnSpLocks noChangeShapeType="1"/>
            </p:cNvCxnSpPr>
            <p:nvPr/>
          </p:nvCxnSpPr>
          <p:spPr bwMode="auto">
            <a:xfrm>
              <a:off x="3108292" y="323115"/>
              <a:ext cx="600" cy="1600771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Line 144"/>
            <p:cNvCxnSpPr>
              <a:cxnSpLocks noChangeShapeType="1"/>
            </p:cNvCxnSpPr>
            <p:nvPr/>
          </p:nvCxnSpPr>
          <p:spPr bwMode="auto">
            <a:xfrm flipH="1" flipV="1">
              <a:off x="4390948" y="1238442"/>
              <a:ext cx="2500" cy="677142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145"/>
            <p:cNvCxnSpPr>
              <a:cxnSpLocks noChangeShapeType="1"/>
            </p:cNvCxnSpPr>
            <p:nvPr/>
          </p:nvCxnSpPr>
          <p:spPr bwMode="auto">
            <a:xfrm>
              <a:off x="3743270" y="1985509"/>
              <a:ext cx="686376" cy="6302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146"/>
            <p:cNvCxnSpPr>
              <a:cxnSpLocks noChangeShapeType="1"/>
            </p:cNvCxnSpPr>
            <p:nvPr/>
          </p:nvCxnSpPr>
          <p:spPr bwMode="auto">
            <a:xfrm>
              <a:off x="3056794" y="1991811"/>
              <a:ext cx="629978" cy="600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Line 147"/>
            <p:cNvCxnSpPr>
              <a:cxnSpLocks noChangeShapeType="1"/>
            </p:cNvCxnSpPr>
            <p:nvPr/>
          </p:nvCxnSpPr>
          <p:spPr bwMode="auto">
            <a:xfrm>
              <a:off x="918868" y="2069839"/>
              <a:ext cx="1191159" cy="0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 Box 148"/>
            <p:cNvSpPr txBox="1">
              <a:spLocks noChangeArrowheads="1"/>
            </p:cNvSpPr>
            <p:nvPr/>
          </p:nvSpPr>
          <p:spPr bwMode="auto">
            <a:xfrm>
              <a:off x="2243422" y="107138"/>
              <a:ext cx="470484" cy="2909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it-IT" sz="1000" b="1" i="1" spc="4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</a:t>
              </a:r>
              <a:r>
                <a:rPr lang="it-IT" sz="1000" b="1" spc="40" baseline="-2500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PAL</a:t>
              </a:r>
              <a:endParaRPr lang="it-IT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44" name="Text Box 149"/>
            <p:cNvSpPr txBox="1">
              <a:spLocks noChangeArrowheads="1"/>
            </p:cNvSpPr>
            <p:nvPr/>
          </p:nvSpPr>
          <p:spPr bwMode="auto">
            <a:xfrm>
              <a:off x="619179" y="1911782"/>
              <a:ext cx="299690" cy="2470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fr-FR" sz="1000" b="1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lang="it-IT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Text Box 150"/>
            <p:cNvSpPr txBox="1">
              <a:spLocks noChangeArrowheads="1"/>
            </p:cNvSpPr>
            <p:nvPr/>
          </p:nvSpPr>
          <p:spPr bwMode="auto">
            <a:xfrm>
              <a:off x="3563577" y="1517942"/>
              <a:ext cx="299690" cy="2470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fr-FR" sz="1000" b="1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lang="it-IT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6" name="Line 152"/>
            <p:cNvCxnSpPr>
              <a:cxnSpLocks noChangeShapeType="1"/>
            </p:cNvCxnSpPr>
            <p:nvPr/>
          </p:nvCxnSpPr>
          <p:spPr bwMode="auto">
            <a:xfrm flipV="1">
              <a:off x="4428347" y="1237842"/>
              <a:ext cx="153695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153"/>
            <p:cNvCxnSpPr>
              <a:cxnSpLocks noChangeShapeType="1"/>
            </p:cNvCxnSpPr>
            <p:nvPr/>
          </p:nvCxnSpPr>
          <p:spPr bwMode="auto">
            <a:xfrm flipV="1">
              <a:off x="4586541" y="1232140"/>
              <a:ext cx="600" cy="1143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Text Box 154"/>
            <p:cNvSpPr txBox="1">
              <a:spLocks noChangeArrowheads="1"/>
            </p:cNvSpPr>
            <p:nvPr/>
          </p:nvSpPr>
          <p:spPr bwMode="auto">
            <a:xfrm>
              <a:off x="3986462" y="1644387"/>
              <a:ext cx="509282" cy="25339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it-IT" sz="1000" b="1" i="1" spc="4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</a:t>
              </a:r>
              <a:r>
                <a:rPr lang="it-IT" sz="1000" b="1" spc="40" baseline="-2500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PAH</a:t>
              </a:r>
              <a:endParaRPr lang="it-IT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Oval 51"/>
            <p:cNvSpPr>
              <a:spLocks noChangeArrowheads="1"/>
            </p:cNvSpPr>
            <p:nvPr/>
          </p:nvSpPr>
          <p:spPr bwMode="auto">
            <a:xfrm>
              <a:off x="3570576" y="1765030"/>
              <a:ext cx="144095" cy="144251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50" name="Oval 52"/>
            <p:cNvSpPr>
              <a:spLocks noChangeArrowheads="1"/>
            </p:cNvSpPr>
            <p:nvPr/>
          </p:nvSpPr>
          <p:spPr bwMode="auto">
            <a:xfrm>
              <a:off x="3687972" y="1763730"/>
              <a:ext cx="144195" cy="144251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51" name="Text Box 151"/>
            <p:cNvSpPr txBox="1">
              <a:spLocks noChangeArrowheads="1"/>
            </p:cNvSpPr>
            <p:nvPr/>
          </p:nvSpPr>
          <p:spPr bwMode="auto">
            <a:xfrm>
              <a:off x="4535043" y="1451218"/>
              <a:ext cx="307389" cy="23438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000" b="1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lang="it-IT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 flipH="1" flipV="1">
              <a:off x="5733402" y="2368659"/>
              <a:ext cx="45098" cy="1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endParaRPr lang="it-IT" sz="10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547461" y="3697865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indent="-180340" algn="just">
              <a:spcBef>
                <a:spcPts val="300"/>
              </a:spcBef>
              <a:spcAft>
                <a:spcPts val="300"/>
              </a:spcAft>
              <a:tabLst>
                <a:tab pos="180340" algn="l"/>
              </a:tabLst>
            </a:pPr>
            <a:r>
              <a:rPr lang="it-IT" sz="1200" b="1" spc="40" dirty="0">
                <a:latin typeface="+mn-lt"/>
                <a:ea typeface="Times New Roman" panose="02020603050405020304" pitchFamily="18" charset="0"/>
              </a:rPr>
              <a:t>Legenda </a:t>
            </a:r>
            <a:endParaRPr lang="it-IT" sz="1200" spc="40" dirty="0">
              <a:latin typeface="+mn-lt"/>
              <a:ea typeface="Times New Roman" panose="02020603050405020304" pitchFamily="18" charset="0"/>
            </a:endParaRPr>
          </a:p>
          <a:p>
            <a:pPr marL="270510" indent="-270510" algn="just">
              <a:spcBef>
                <a:spcPts val="300"/>
              </a:spcBef>
              <a:spcAft>
                <a:spcPts val="300"/>
              </a:spcAft>
            </a:pPr>
            <a:r>
              <a:rPr lang="it-IT" sz="1200" spc="40" dirty="0">
                <a:latin typeface="+mn-lt"/>
                <a:ea typeface="Times New Roman" panose="02020603050405020304" pitchFamily="18" charset="0"/>
              </a:rPr>
              <a:t>1	origine dell’impianto </a:t>
            </a:r>
          </a:p>
          <a:p>
            <a:pPr marL="270510" indent="-270510" algn="just">
              <a:spcBef>
                <a:spcPts val="300"/>
              </a:spcBef>
              <a:spcAft>
                <a:spcPts val="300"/>
              </a:spcAft>
            </a:pPr>
            <a:r>
              <a:rPr lang="nb-NO" sz="1200" spc="40" dirty="0">
                <a:latin typeface="+mn-lt"/>
                <a:ea typeface="Times New Roman" panose="02020603050405020304" pitchFamily="18" charset="0"/>
              </a:rPr>
              <a:t>2	trasformatore alta/bassa tensione </a:t>
            </a:r>
            <a:endParaRPr lang="it-IT" sz="1200" spc="40" dirty="0">
              <a:latin typeface="+mn-lt"/>
              <a:ea typeface="Times New Roman" panose="02020603050405020304" pitchFamily="18" charset="0"/>
            </a:endParaRPr>
          </a:p>
          <a:p>
            <a:pPr marL="270510" indent="-270510" algn="just">
              <a:spcBef>
                <a:spcPts val="300"/>
              </a:spcBef>
              <a:spcAft>
                <a:spcPts val="300"/>
              </a:spcAft>
            </a:pPr>
            <a:r>
              <a:rPr lang="nb-NO" sz="1200" spc="40" dirty="0">
                <a:latin typeface="+mn-lt"/>
                <a:ea typeface="Times New Roman" panose="02020603050405020304" pitchFamily="18" charset="0"/>
              </a:rPr>
              <a:t>3	scaricatore (dispositivo di protezione dalle sovratensioni) </a:t>
            </a:r>
            <a:endParaRPr lang="it-IT" sz="1200" spc="4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3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179512" y="599193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Nuova sezione 443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267722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27584" y="1995686"/>
            <a:ext cx="7889762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1000"/>
              </a:spcAft>
            </a:pPr>
            <a:r>
              <a:rPr lang="it-IT" dirty="0">
                <a:solidFill>
                  <a:srgbClr val="144485"/>
                </a:solidFill>
                <a:latin typeface="+mn-lt"/>
              </a:rPr>
              <a:t>Se CRL ≥ 1 000, non è necessaria alcuna protezione contro le sovratensioni transitorie di origine atmosferica; </a:t>
            </a:r>
          </a:p>
          <a:p>
            <a:pPr algn="just">
              <a:spcBef>
                <a:spcPts val="500"/>
              </a:spcBef>
              <a:spcAft>
                <a:spcPts val="1000"/>
              </a:spcAft>
            </a:pPr>
            <a:r>
              <a:rPr lang="it-IT" dirty="0">
                <a:solidFill>
                  <a:srgbClr val="144485"/>
                </a:solidFill>
                <a:latin typeface="+mn-lt"/>
              </a:rPr>
              <a:t>se CRL &lt; 1 000, è richiesta la protezione contro le sovratensioni transitorie di origine atmosferica.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323528" y="627534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Nuova sezione 443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35230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55576" y="1851670"/>
            <a:ext cx="7889762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1000"/>
              </a:spcAft>
            </a:pPr>
            <a:r>
              <a:rPr lang="it-IT" dirty="0">
                <a:solidFill>
                  <a:srgbClr val="144485"/>
                </a:solidFill>
                <a:latin typeface="+mn-lt"/>
              </a:rPr>
              <a:t>Se sulle linee elettriche di alimentazione è necessario installare un SPD, si raccomanda anche l’ impiego di altri SPD su altre linee, come quelle telefoniche.</a:t>
            </a:r>
          </a:p>
          <a:p>
            <a:pPr algn="just">
              <a:spcBef>
                <a:spcPts val="500"/>
              </a:spcBef>
              <a:spcAft>
                <a:spcPts val="1000"/>
              </a:spcAft>
            </a:pPr>
            <a:r>
              <a:rPr lang="it-IT" dirty="0">
                <a:solidFill>
                  <a:srgbClr val="144485"/>
                </a:solidFill>
                <a:latin typeface="+mn-lt"/>
              </a:rPr>
              <a:t>La scelta e l’installazione degli SPD devono essere effettuate conformemente a quanto indicato nella sezione 534 della Norma CEI 64-8.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179512" y="634380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Nuova sezione 443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158969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9"/>
          <p:cNvSpPr/>
          <p:nvPr/>
        </p:nvSpPr>
        <p:spPr>
          <a:xfrm>
            <a:off x="2339752" y="483518"/>
            <a:ext cx="4680520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7150" tIns="57150" rIns="57150" bIns="57150">
            <a:spAutoFit/>
          </a:bodyPr>
          <a:lstStyle>
            <a:lvl1pPr algn="l" defTabSz="914400">
              <a:defRPr sz="4400" b="1">
                <a:solidFill>
                  <a:srgbClr val="FFFFFF"/>
                </a:solidFill>
                <a:uFill>
                  <a:solidFill/>
                </a:uFill>
              </a:defRPr>
            </a:lvl1pPr>
          </a:lstStyle>
          <a:p>
            <a:pPr marL="108000" lvl="1">
              <a:spcBef>
                <a:spcPts val="600"/>
              </a:spcBef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+mj-cs"/>
              </a:rPr>
              <a:t>CLASSIFICAZIONE DEGLI SPD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37" y="1090457"/>
            <a:ext cx="6349963" cy="4052667"/>
          </a:xfrm>
          <a:prstGeom prst="rect">
            <a:avLst/>
          </a:prstGeom>
        </p:spPr>
      </p:pic>
      <p:sp>
        <p:nvSpPr>
          <p:cNvPr id="9" name="Shape 69">
            <a:extLst>
              <a:ext uri="{FF2B5EF4-FFF2-40B4-BE49-F238E27FC236}">
                <a16:creationId xmlns="" xmlns:a16="http://schemas.microsoft.com/office/drawing/2014/main" id="{FFC16B03-4353-485A-9804-D3FAE729B12E}"/>
              </a:ext>
            </a:extLst>
          </p:cNvPr>
          <p:cNvSpPr/>
          <p:nvPr/>
        </p:nvSpPr>
        <p:spPr>
          <a:xfrm>
            <a:off x="0" y="2658972"/>
            <a:ext cx="6408712" cy="91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7150" tIns="57150" rIns="57150" bIns="57150">
            <a:spAutoFit/>
          </a:bodyPr>
          <a:lstStyle>
            <a:lvl1pPr algn="l" defTabSz="914400">
              <a:defRPr sz="4400" b="1">
                <a:solidFill>
                  <a:srgbClr val="FFFFFF"/>
                </a:solidFill>
                <a:uFill>
                  <a:solidFill/>
                </a:uFill>
              </a:defRPr>
            </a:lvl1pPr>
          </a:lstStyle>
          <a:p>
            <a:pPr marL="108000" lvl="1">
              <a:spcBef>
                <a:spcPts val="600"/>
              </a:spcBef>
            </a:pPr>
            <a:r>
              <a:rPr lang="it-IT" sz="1400" b="1" dirty="0">
                <a:solidFill>
                  <a:srgbClr val="144485"/>
                </a:solidFill>
                <a:latin typeface="+mn-lt"/>
              </a:rPr>
              <a:t>Scariche Dirette : </a:t>
            </a:r>
            <a:r>
              <a:rPr lang="it-IT" sz="1400" b="1" dirty="0" err="1">
                <a:solidFill>
                  <a:srgbClr val="144485"/>
                </a:solidFill>
                <a:latin typeface="+mn-lt"/>
              </a:rPr>
              <a:t>I</a:t>
            </a:r>
            <a:r>
              <a:rPr lang="it-IT" sz="1400" b="1" baseline="-25000" dirty="0" err="1">
                <a:solidFill>
                  <a:srgbClr val="144485"/>
                </a:solidFill>
                <a:latin typeface="+mn-lt"/>
              </a:rPr>
              <a:t>imp</a:t>
            </a:r>
            <a:r>
              <a:rPr lang="it-IT" sz="1400" b="1" dirty="0">
                <a:solidFill>
                  <a:srgbClr val="144485"/>
                </a:solidFill>
                <a:latin typeface="+mn-lt"/>
              </a:rPr>
              <a:t> (</a:t>
            </a:r>
            <a:r>
              <a:rPr lang="it-IT" sz="1400" b="1" dirty="0" err="1">
                <a:solidFill>
                  <a:srgbClr val="144485"/>
                </a:solidFill>
                <a:latin typeface="+mn-lt"/>
              </a:rPr>
              <a:t>kA</a:t>
            </a:r>
            <a:r>
              <a:rPr lang="it-IT" sz="1400" b="1" dirty="0">
                <a:solidFill>
                  <a:srgbClr val="144485"/>
                </a:solidFill>
                <a:latin typeface="+mn-lt"/>
              </a:rPr>
              <a:t> 10/350 µs) → T1 </a:t>
            </a:r>
          </a:p>
          <a:p>
            <a:pPr marL="108000" lvl="1">
              <a:spcBef>
                <a:spcPts val="600"/>
              </a:spcBef>
            </a:pPr>
            <a:r>
              <a:rPr lang="it-IT" sz="1400" b="1" dirty="0">
                <a:solidFill>
                  <a:srgbClr val="144485"/>
                </a:solidFill>
                <a:latin typeface="+mn-lt"/>
              </a:rPr>
              <a:t>Scariche Indirette : I</a:t>
            </a:r>
            <a:r>
              <a:rPr lang="it-IT" sz="1400" b="1" baseline="-25000" dirty="0">
                <a:solidFill>
                  <a:srgbClr val="144485"/>
                </a:solidFill>
                <a:latin typeface="+mn-lt"/>
              </a:rPr>
              <a:t>n</a:t>
            </a:r>
            <a:r>
              <a:rPr lang="it-IT" sz="1400" b="1" dirty="0">
                <a:solidFill>
                  <a:srgbClr val="144485"/>
                </a:solidFill>
                <a:latin typeface="+mn-lt"/>
              </a:rPr>
              <a:t> (</a:t>
            </a:r>
            <a:r>
              <a:rPr lang="it-IT" sz="1400" b="1" dirty="0" err="1">
                <a:solidFill>
                  <a:srgbClr val="144485"/>
                </a:solidFill>
                <a:latin typeface="+mn-lt"/>
              </a:rPr>
              <a:t>kA</a:t>
            </a:r>
            <a:r>
              <a:rPr lang="it-IT" sz="1400" b="1" dirty="0">
                <a:solidFill>
                  <a:srgbClr val="144485"/>
                </a:solidFill>
                <a:latin typeface="+mn-lt"/>
              </a:rPr>
              <a:t> 8/20 µs) → T2</a:t>
            </a:r>
          </a:p>
          <a:p>
            <a:pPr marL="108000" lvl="1">
              <a:spcBef>
                <a:spcPts val="600"/>
              </a:spcBef>
            </a:pPr>
            <a:r>
              <a:rPr lang="it-IT" sz="1400" b="1" dirty="0">
                <a:solidFill>
                  <a:srgbClr val="144485"/>
                </a:solidFill>
                <a:latin typeface="+mn-lt"/>
              </a:rPr>
              <a:t>Sovratensioni : U</a:t>
            </a:r>
            <a:r>
              <a:rPr lang="it-IT" sz="1400" b="1" baseline="-25000" dirty="0">
                <a:solidFill>
                  <a:srgbClr val="144485"/>
                </a:solidFill>
                <a:latin typeface="+mn-lt"/>
              </a:rPr>
              <a:t>0c</a:t>
            </a:r>
            <a:r>
              <a:rPr lang="it-IT" sz="1400" b="1" dirty="0">
                <a:solidFill>
                  <a:srgbClr val="144485"/>
                </a:solidFill>
                <a:latin typeface="+mn-lt"/>
              </a:rPr>
              <a:t> (</a:t>
            </a:r>
            <a:r>
              <a:rPr lang="it-IT" sz="1400" b="1" dirty="0" err="1">
                <a:solidFill>
                  <a:srgbClr val="144485"/>
                </a:solidFill>
                <a:latin typeface="+mn-lt"/>
              </a:rPr>
              <a:t>kV</a:t>
            </a:r>
            <a:r>
              <a:rPr lang="it-IT" sz="1400" b="1" dirty="0">
                <a:solidFill>
                  <a:srgbClr val="144485"/>
                </a:solidFill>
                <a:latin typeface="+mn-lt"/>
              </a:rPr>
              <a:t> 1,2/50 µs) → T3</a:t>
            </a:r>
          </a:p>
        </p:txBody>
      </p:sp>
    </p:spTree>
    <p:extLst>
      <p:ext uri="{BB962C8B-B14F-4D97-AF65-F5344CB8AC3E}">
        <p14:creationId xmlns:p14="http://schemas.microsoft.com/office/powerpoint/2010/main" val="4002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0"/>
          <p:cNvSpPr/>
          <p:nvPr/>
        </p:nvSpPr>
        <p:spPr>
          <a:xfrm>
            <a:off x="1331640" y="1545637"/>
            <a:ext cx="6237270" cy="39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150" tIns="57150" rIns="57150" bIns="57150">
            <a:spAutoFit/>
          </a:bodyPr>
          <a:lstStyle/>
          <a:p>
            <a:pPr algn="just" defTabSz="685783">
              <a:spcBef>
                <a:spcPts val="1350"/>
              </a:spcBef>
              <a:defRPr sz="1800"/>
            </a:pPr>
            <a:endParaRPr dirty="0">
              <a:solidFill>
                <a:srgbClr val="144485"/>
              </a:solidFill>
              <a:latin typeface="Trebuchet MS" pitchFamily="34" charset="0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="" xmlns:a16="http://schemas.microsoft.com/office/drawing/2014/main" id="{168F6EB6-B4E8-4CE3-B593-79B6C8BA8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650350"/>
            <a:ext cx="8208912" cy="215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/>
          <a:lstStyle>
            <a:defPPr>
              <a:defRPr lang="it-IT"/>
            </a:defPPr>
            <a:lvl1pPr>
              <a:lnSpc>
                <a:spcPts val="4000"/>
              </a:lnSpc>
              <a:spcBef>
                <a:spcPct val="20000"/>
              </a:spcBef>
              <a:defRPr sz="2400" b="0" u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alt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+mj-cs"/>
              </a:rPr>
              <a:t>SPD CON FUNZIONAMENTO A LIMITAZIONE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alt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alt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altLang="it-IT" sz="2000" b="1" dirty="0">
                <a:solidFill>
                  <a:srgbClr val="144485"/>
                </a:solidFill>
                <a:latin typeface="+mn-lt"/>
              </a:rPr>
              <a:t>tempo di intervento ≤ 25 ns;</a:t>
            </a:r>
          </a:p>
          <a:p>
            <a:pPr marL="342892" indent="-34289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altLang="it-IT" sz="2000" b="1" dirty="0">
                <a:solidFill>
                  <a:srgbClr val="144485"/>
                </a:solidFill>
                <a:latin typeface="+mn-lt"/>
              </a:rPr>
              <a:t>assenza di corrente susseguente di rete </a:t>
            </a:r>
            <a:r>
              <a:rPr lang="it-IT" altLang="it-IT" sz="2000" b="1" dirty="0" err="1">
                <a:solidFill>
                  <a:srgbClr val="144485"/>
                </a:solidFill>
                <a:latin typeface="+mn-lt"/>
              </a:rPr>
              <a:t>I</a:t>
            </a:r>
            <a:r>
              <a:rPr lang="it-IT" altLang="it-IT" sz="2000" b="1" baseline="-25000" dirty="0" err="1">
                <a:solidFill>
                  <a:srgbClr val="144485"/>
                </a:solidFill>
                <a:latin typeface="+mn-lt"/>
              </a:rPr>
              <a:t>s</a:t>
            </a:r>
            <a:r>
              <a:rPr lang="it-IT" altLang="it-IT" sz="2000" b="1" dirty="0">
                <a:solidFill>
                  <a:srgbClr val="144485"/>
                </a:solidFill>
                <a:latin typeface="+mn-lt"/>
              </a:rPr>
              <a:t>.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C9EC64F4-5177-47F0-B724-B05CA105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46" y="2643758"/>
            <a:ext cx="773305" cy="200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925C2D75-4DC5-45FC-AF05-1E0D73886660}"/>
              </a:ext>
            </a:extLst>
          </p:cNvPr>
          <p:cNvSpPr txBox="1"/>
          <p:nvPr/>
        </p:nvSpPr>
        <p:spPr>
          <a:xfrm>
            <a:off x="4611490" y="308800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it-IT" sz="2000" dirty="0" err="1">
                <a:solidFill>
                  <a:srgbClr val="144485"/>
                </a:solidFill>
                <a:latin typeface="+mn-lt"/>
              </a:rPr>
              <a:t>Disconnettore</a:t>
            </a:r>
            <a:r>
              <a:rPr lang="it-IT" sz="2000" dirty="0">
                <a:solidFill>
                  <a:srgbClr val="144485"/>
                </a:solidFill>
                <a:latin typeface="+mn-lt"/>
              </a:rPr>
              <a:t> Interno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="" xmlns:a16="http://schemas.microsoft.com/office/drawing/2014/main" id="{378C3712-FCEC-4198-9528-A9D39C696DFD}"/>
              </a:ext>
            </a:extLst>
          </p:cNvPr>
          <p:cNvCxnSpPr>
            <a:cxnSpLocks/>
          </p:cNvCxnSpPr>
          <p:nvPr/>
        </p:nvCxnSpPr>
        <p:spPr>
          <a:xfrm flipH="1">
            <a:off x="3531370" y="3304024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85302960-E5DE-4FD9-998B-D137C2731F38}"/>
              </a:ext>
            </a:extLst>
          </p:cNvPr>
          <p:cNvSpPr txBox="1"/>
          <p:nvPr/>
        </p:nvSpPr>
        <p:spPr>
          <a:xfrm>
            <a:off x="4644008" y="366406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144485"/>
                </a:solidFill>
                <a:latin typeface="+mn-lt"/>
              </a:rPr>
              <a:t>Componente a Limitazione (Varistore)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="" xmlns:a16="http://schemas.microsoft.com/office/drawing/2014/main" id="{F3A36395-C5EA-4696-97AE-0920F8BB4743}"/>
              </a:ext>
            </a:extLst>
          </p:cNvPr>
          <p:cNvCxnSpPr>
            <a:cxnSpLocks/>
          </p:cNvCxnSpPr>
          <p:nvPr/>
        </p:nvCxnSpPr>
        <p:spPr>
          <a:xfrm flipH="1">
            <a:off x="3531370" y="4024104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2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0"/>
          <p:cNvSpPr/>
          <p:nvPr/>
        </p:nvSpPr>
        <p:spPr>
          <a:xfrm>
            <a:off x="1331640" y="1545637"/>
            <a:ext cx="6237270" cy="39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150" tIns="57150" rIns="57150" bIns="57150">
            <a:spAutoFit/>
          </a:bodyPr>
          <a:lstStyle/>
          <a:p>
            <a:pPr algn="just" defTabSz="685783">
              <a:spcBef>
                <a:spcPts val="1350"/>
              </a:spcBef>
              <a:defRPr sz="1800"/>
            </a:pPr>
            <a:endParaRPr dirty="0">
              <a:solidFill>
                <a:srgbClr val="144485"/>
              </a:solidFill>
              <a:latin typeface="Trebuchet MS" pitchFamily="34" charset="0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="" xmlns:a16="http://schemas.microsoft.com/office/drawing/2014/main" id="{770AE8EA-B1C1-4CC5-AD27-B2CF8FB30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567094"/>
            <a:ext cx="8496944" cy="16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/>
          <a:lstStyle>
            <a:defPPr>
              <a:defRPr lang="it-IT"/>
            </a:defPPr>
            <a:lvl1pPr>
              <a:lnSpc>
                <a:spcPts val="4000"/>
              </a:lnSpc>
              <a:spcBef>
                <a:spcPct val="20000"/>
              </a:spcBef>
              <a:defRPr sz="2400" b="0" u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+mj-cs"/>
              </a:rPr>
              <a:t>SPD CON FUNZIONAMENTO A INNESCO AUTOESTINGUENTE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it-IT" sz="2000" b="1" dirty="0">
                <a:solidFill>
                  <a:srgbClr val="144485"/>
                </a:solidFill>
                <a:latin typeface="+mn-lt"/>
              </a:rPr>
              <a:t>tempo di </a:t>
            </a:r>
            <a:r>
              <a:rPr lang="en-US" altLang="it-IT" sz="2000" b="1" dirty="0" err="1">
                <a:solidFill>
                  <a:srgbClr val="144485"/>
                </a:solidFill>
                <a:latin typeface="+mn-lt"/>
              </a:rPr>
              <a:t>intervento</a:t>
            </a:r>
            <a:r>
              <a:rPr lang="en-US" altLang="it-IT" sz="2000" b="1" dirty="0">
                <a:solidFill>
                  <a:srgbClr val="144485"/>
                </a:solidFill>
                <a:latin typeface="+mn-lt"/>
              </a:rPr>
              <a:t> ≤ 100 ns;</a:t>
            </a:r>
          </a:p>
          <a:p>
            <a:pPr marL="342892" indent="-34289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it-IT" sz="2000" b="1" dirty="0" err="1">
                <a:solidFill>
                  <a:srgbClr val="144485"/>
                </a:solidFill>
                <a:latin typeface="+mn-lt"/>
              </a:rPr>
              <a:t>Gli</a:t>
            </a:r>
            <a:r>
              <a:rPr lang="en-US" altLang="it-IT" sz="2000" b="1" dirty="0">
                <a:solidFill>
                  <a:srgbClr val="144485"/>
                </a:solidFill>
                <a:latin typeface="+mn-lt"/>
              </a:rPr>
              <a:t> SPD non </a:t>
            </a:r>
            <a:r>
              <a:rPr lang="en-US" altLang="it-IT" sz="2000" b="1" dirty="0" err="1">
                <a:solidFill>
                  <a:srgbClr val="144485"/>
                </a:solidFill>
                <a:latin typeface="+mn-lt"/>
              </a:rPr>
              <a:t>hanno</a:t>
            </a:r>
            <a:r>
              <a:rPr lang="en-US" altLang="it-IT" sz="2000" b="1" dirty="0">
                <a:solidFill>
                  <a:srgbClr val="144485"/>
                </a:solidFill>
                <a:latin typeface="+mn-lt"/>
              </a:rPr>
              <a:t> </a:t>
            </a:r>
            <a:r>
              <a:rPr lang="en-US" altLang="it-IT" sz="2000" b="1" dirty="0" err="1">
                <a:solidFill>
                  <a:srgbClr val="144485"/>
                </a:solidFill>
                <a:latin typeface="+mn-lt"/>
              </a:rPr>
              <a:t>corrente</a:t>
            </a:r>
            <a:r>
              <a:rPr lang="en-US" altLang="it-IT" sz="2000" b="1" dirty="0">
                <a:solidFill>
                  <a:srgbClr val="144485"/>
                </a:solidFill>
                <a:latin typeface="+mn-lt"/>
              </a:rPr>
              <a:t> di </a:t>
            </a:r>
            <a:r>
              <a:rPr lang="en-US" altLang="it-IT" sz="2000" b="1" dirty="0" err="1">
                <a:solidFill>
                  <a:srgbClr val="144485"/>
                </a:solidFill>
                <a:latin typeface="+mn-lt"/>
              </a:rPr>
              <a:t>dispersione</a:t>
            </a:r>
            <a:r>
              <a:rPr lang="en-US" altLang="it-IT" sz="2000" b="1" dirty="0">
                <a:solidFill>
                  <a:srgbClr val="144485"/>
                </a:solidFill>
                <a:latin typeface="+mn-lt"/>
              </a:rPr>
              <a:t> verso terra </a:t>
            </a:r>
          </a:p>
          <a:p>
            <a:pPr marL="342892" indent="-34289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2" indent="-34289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4">
            <a:extLst>
              <a:ext uri="{FF2B5EF4-FFF2-40B4-BE49-F238E27FC236}">
                <a16:creationId xmlns="" xmlns:a16="http://schemas.microsoft.com/office/drawing/2014/main" id="{F4634CCB-E6CD-4A84-AAA6-B238A4D58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778904"/>
            <a:ext cx="6535586" cy="120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/>
          <a:lstStyle>
            <a:defPPr>
              <a:defRPr lang="it-IT"/>
            </a:defPPr>
            <a:lvl1pPr>
              <a:lnSpc>
                <a:spcPct val="100000"/>
              </a:lnSpc>
              <a:spcBef>
                <a:spcPts val="0"/>
              </a:spcBef>
              <a:defRPr sz="2000" b="0" u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algn="just"/>
            <a:r>
              <a:rPr lang="en-US" altLang="it-IT" dirty="0" err="1">
                <a:solidFill>
                  <a:srgbClr val="144485"/>
                </a:solidFill>
                <a:latin typeface="+mn-lt"/>
              </a:rPr>
              <a:t>Gli</a:t>
            </a:r>
            <a:r>
              <a:rPr lang="en-US" altLang="it-IT" dirty="0">
                <a:solidFill>
                  <a:srgbClr val="144485"/>
                </a:solidFill>
                <a:latin typeface="+mn-lt"/>
              </a:rPr>
              <a:t> </a:t>
            </a:r>
            <a:r>
              <a:rPr lang="en-US" altLang="it-IT" b="1" dirty="0">
                <a:solidFill>
                  <a:srgbClr val="144485"/>
                </a:solidFill>
                <a:latin typeface="+mn-lt"/>
              </a:rPr>
              <a:t>SPD ad </a:t>
            </a:r>
            <a:r>
              <a:rPr lang="en-US" altLang="it-IT" b="1" dirty="0" err="1">
                <a:solidFill>
                  <a:srgbClr val="144485"/>
                </a:solidFill>
                <a:latin typeface="+mn-lt"/>
              </a:rPr>
              <a:t>innesco</a:t>
            </a:r>
            <a:r>
              <a:rPr lang="en-US" altLang="it-IT" b="1" dirty="0">
                <a:solidFill>
                  <a:srgbClr val="144485"/>
                </a:solidFill>
                <a:latin typeface="+mn-lt"/>
              </a:rPr>
              <a:t> </a:t>
            </a:r>
            <a:r>
              <a:rPr lang="en-US" altLang="it-IT" b="1" dirty="0" err="1">
                <a:solidFill>
                  <a:srgbClr val="144485"/>
                </a:solidFill>
                <a:latin typeface="+mn-lt"/>
              </a:rPr>
              <a:t>autoestinguenti</a:t>
            </a:r>
            <a:r>
              <a:rPr lang="en-US" altLang="it-IT" b="1" dirty="0">
                <a:solidFill>
                  <a:srgbClr val="144485"/>
                </a:solidFill>
                <a:latin typeface="+mn-lt"/>
              </a:rPr>
              <a:t> </a:t>
            </a:r>
            <a:r>
              <a:rPr lang="en-US" altLang="it-IT" dirty="0" err="1">
                <a:solidFill>
                  <a:srgbClr val="144485"/>
                </a:solidFill>
                <a:latin typeface="+mn-lt"/>
              </a:rPr>
              <a:t>possono</a:t>
            </a:r>
            <a:r>
              <a:rPr lang="en-US" altLang="it-IT" dirty="0">
                <a:solidFill>
                  <a:srgbClr val="144485"/>
                </a:solidFill>
                <a:latin typeface="+mn-lt"/>
              </a:rPr>
              <a:t> </a:t>
            </a:r>
            <a:r>
              <a:rPr lang="en-US" altLang="it-IT" dirty="0" err="1">
                <a:solidFill>
                  <a:srgbClr val="144485"/>
                </a:solidFill>
                <a:latin typeface="+mn-lt"/>
              </a:rPr>
              <a:t>essere</a:t>
            </a:r>
            <a:r>
              <a:rPr lang="en-US" altLang="it-IT" dirty="0">
                <a:solidFill>
                  <a:srgbClr val="144485"/>
                </a:solidFill>
                <a:latin typeface="+mn-lt"/>
              </a:rPr>
              <a:t> </a:t>
            </a:r>
            <a:r>
              <a:rPr lang="en-US" altLang="it-IT" dirty="0" err="1">
                <a:solidFill>
                  <a:srgbClr val="144485"/>
                </a:solidFill>
                <a:latin typeface="+mn-lt"/>
              </a:rPr>
              <a:t>utilizzati</a:t>
            </a:r>
            <a:r>
              <a:rPr lang="en-US" altLang="it-IT" dirty="0">
                <a:solidFill>
                  <a:srgbClr val="144485"/>
                </a:solidFill>
                <a:latin typeface="+mn-lt"/>
              </a:rPr>
              <a:t> </a:t>
            </a:r>
            <a:r>
              <a:rPr lang="en-US" altLang="it-IT" dirty="0" err="1">
                <a:solidFill>
                  <a:srgbClr val="144485"/>
                </a:solidFill>
                <a:latin typeface="+mn-lt"/>
              </a:rPr>
              <a:t>nelle</a:t>
            </a:r>
            <a:r>
              <a:rPr lang="en-US" altLang="it-IT" dirty="0">
                <a:solidFill>
                  <a:srgbClr val="144485"/>
                </a:solidFill>
                <a:latin typeface="+mn-lt"/>
              </a:rPr>
              <a:t> </a:t>
            </a:r>
            <a:r>
              <a:rPr lang="en-US" altLang="it-IT" dirty="0" err="1">
                <a:solidFill>
                  <a:srgbClr val="144485"/>
                </a:solidFill>
                <a:latin typeface="+mn-lt"/>
              </a:rPr>
              <a:t>applicazioni</a:t>
            </a:r>
            <a:r>
              <a:rPr lang="en-US" altLang="it-IT" dirty="0">
                <a:solidFill>
                  <a:srgbClr val="144485"/>
                </a:solidFill>
                <a:latin typeface="+mn-lt"/>
              </a:rPr>
              <a:t> in cui la </a:t>
            </a:r>
            <a:r>
              <a:rPr lang="en-US" altLang="it-IT" b="1" dirty="0">
                <a:solidFill>
                  <a:srgbClr val="144485"/>
                </a:solidFill>
                <a:latin typeface="+mn-lt"/>
              </a:rPr>
              <a:t>I</a:t>
            </a:r>
            <a:r>
              <a:rPr lang="en-US" altLang="it-IT" b="1" baseline="-25000" dirty="0">
                <a:solidFill>
                  <a:srgbClr val="144485"/>
                </a:solidFill>
                <a:latin typeface="+mn-lt"/>
              </a:rPr>
              <a:t>f</a:t>
            </a:r>
            <a:r>
              <a:rPr lang="en-US" altLang="it-IT" dirty="0">
                <a:solidFill>
                  <a:srgbClr val="144485"/>
                </a:solidFill>
                <a:latin typeface="+mn-lt"/>
              </a:rPr>
              <a:t> dell’ SPD è </a:t>
            </a:r>
            <a:r>
              <a:rPr lang="en-US" altLang="it-IT" dirty="0" err="1">
                <a:solidFill>
                  <a:srgbClr val="144485"/>
                </a:solidFill>
                <a:latin typeface="+mn-lt"/>
              </a:rPr>
              <a:t>maggiore</a:t>
            </a:r>
            <a:r>
              <a:rPr lang="en-US" altLang="it-IT" dirty="0">
                <a:solidFill>
                  <a:srgbClr val="144485"/>
                </a:solidFill>
                <a:latin typeface="+mn-lt"/>
              </a:rPr>
              <a:t> </a:t>
            </a:r>
            <a:r>
              <a:rPr lang="en-US" altLang="it-IT" dirty="0" err="1">
                <a:solidFill>
                  <a:srgbClr val="144485"/>
                </a:solidFill>
                <a:latin typeface="+mn-lt"/>
              </a:rPr>
              <a:t>della</a:t>
            </a:r>
            <a:r>
              <a:rPr lang="en-US" altLang="it-IT" dirty="0">
                <a:solidFill>
                  <a:srgbClr val="144485"/>
                </a:solidFill>
                <a:latin typeface="+mn-lt"/>
              </a:rPr>
              <a:t> </a:t>
            </a:r>
            <a:r>
              <a:rPr lang="en-US" altLang="it-IT" b="1" dirty="0" err="1">
                <a:solidFill>
                  <a:srgbClr val="144485"/>
                </a:solidFill>
                <a:latin typeface="+mn-lt"/>
              </a:rPr>
              <a:t>I</a:t>
            </a:r>
            <a:r>
              <a:rPr lang="en-US" altLang="it-IT" b="1" baseline="-25000" dirty="0" err="1">
                <a:solidFill>
                  <a:srgbClr val="144485"/>
                </a:solidFill>
                <a:latin typeface="+mn-lt"/>
              </a:rPr>
              <a:t>sccr</a:t>
            </a:r>
            <a:r>
              <a:rPr lang="en-US" altLang="it-IT" dirty="0">
                <a:solidFill>
                  <a:srgbClr val="144485"/>
                </a:solidFill>
                <a:latin typeface="+mn-lt"/>
              </a:rPr>
              <a:t> </a:t>
            </a:r>
            <a:r>
              <a:rPr lang="en-US" altLang="it-IT" dirty="0" err="1">
                <a:solidFill>
                  <a:srgbClr val="144485"/>
                </a:solidFill>
                <a:latin typeface="+mn-lt"/>
              </a:rPr>
              <a:t>dell’impianto</a:t>
            </a:r>
            <a:r>
              <a:rPr lang="en-US" altLang="it-IT" dirty="0">
                <a:solidFill>
                  <a:srgbClr val="144485"/>
                </a:solidFill>
                <a:latin typeface="+mn-lt"/>
              </a:rPr>
              <a:t>. 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152DDBD7-0012-4B4D-B5FA-E8A112A20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2" y="2281033"/>
            <a:ext cx="828675" cy="220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3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0"/>
          <p:cNvSpPr/>
          <p:nvPr/>
        </p:nvSpPr>
        <p:spPr>
          <a:xfrm>
            <a:off x="1524000" y="111143"/>
            <a:ext cx="6237270" cy="39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7150" tIns="57150" rIns="57150" bIns="57150">
            <a:spAutoFit/>
          </a:bodyPr>
          <a:lstStyle/>
          <a:p>
            <a:pPr algn="just" defTabSz="685800">
              <a:spcBef>
                <a:spcPts val="1350"/>
              </a:spcBef>
              <a:defRPr sz="1800"/>
            </a:pPr>
            <a:endParaRPr dirty="0">
              <a:solidFill>
                <a:srgbClr val="144485"/>
              </a:solidFill>
              <a:latin typeface="Trebuchet MS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7B67F951-2E4E-4E06-9CCC-EC8808A2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821550"/>
            <a:ext cx="68707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C3C780FF-383A-456E-84E0-2460B68C6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012050"/>
            <a:ext cx="152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10" name="Rectangle 18">
            <a:extLst>
              <a:ext uri="{FF2B5EF4-FFF2-40B4-BE49-F238E27FC236}">
                <a16:creationId xmlns="" xmlns:a16="http://schemas.microsoft.com/office/drawing/2014/main" id="{5BBC0C6D-6946-4ACD-9004-E674D132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840850"/>
            <a:ext cx="4572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11" name="Line 19">
            <a:extLst>
              <a:ext uri="{FF2B5EF4-FFF2-40B4-BE49-F238E27FC236}">
                <a16:creationId xmlns="" xmlns:a16="http://schemas.microsoft.com/office/drawing/2014/main" id="{85AFB033-8326-403F-9DC0-56FAB8AD9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53605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2" name="Line 20">
            <a:extLst>
              <a:ext uri="{FF2B5EF4-FFF2-40B4-BE49-F238E27FC236}">
                <a16:creationId xmlns="" xmlns:a16="http://schemas.microsoft.com/office/drawing/2014/main" id="{3556D5F2-9388-4F22-B66B-41783EFE3F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337425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3" name="Rectangle 21">
            <a:extLst>
              <a:ext uri="{FF2B5EF4-FFF2-40B4-BE49-F238E27FC236}">
                <a16:creationId xmlns="" xmlns:a16="http://schemas.microsoft.com/office/drawing/2014/main" id="{C4773C0A-EE3E-4AF9-8699-3D5929987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36050"/>
            <a:ext cx="1371600" cy="1371600"/>
          </a:xfrm>
          <a:prstGeom prst="rect">
            <a:avLst/>
          </a:prstGeom>
          <a:noFill/>
          <a:ln w="28575">
            <a:solidFill>
              <a:schemeClr val="fol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14" name="Rectangle 22">
            <a:extLst>
              <a:ext uri="{FF2B5EF4-FFF2-40B4-BE49-F238E27FC236}">
                <a16:creationId xmlns="" xmlns:a16="http://schemas.microsoft.com/office/drawing/2014/main" id="{F70D351F-CC3E-4EFE-B0B2-31C3BE51C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069450"/>
            <a:ext cx="381000" cy="685800"/>
          </a:xfrm>
          <a:prstGeom prst="rect">
            <a:avLst/>
          </a:prstGeom>
          <a:noFill/>
          <a:ln w="28575">
            <a:solidFill>
              <a:schemeClr val="fol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u="sng" baseline="-25000">
                <a:solidFill>
                  <a:srgbClr val="6600FF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15" name="Line 23">
            <a:extLst>
              <a:ext uri="{FF2B5EF4-FFF2-40B4-BE49-F238E27FC236}">
                <a16:creationId xmlns="" xmlns:a16="http://schemas.microsoft.com/office/drawing/2014/main" id="{BE560DA6-03D5-421C-8DC1-059C9284C6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5346" y="3055956"/>
            <a:ext cx="106680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grpSp>
        <p:nvGrpSpPr>
          <p:cNvPr id="17" name="Group 25">
            <a:extLst>
              <a:ext uri="{FF2B5EF4-FFF2-40B4-BE49-F238E27FC236}">
                <a16:creationId xmlns="" xmlns:a16="http://schemas.microsoft.com/office/drawing/2014/main" id="{EA849279-98DD-4C05-A594-6D941B777B2F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707250"/>
            <a:ext cx="3687763" cy="3581400"/>
            <a:chOff x="864" y="1296"/>
            <a:chExt cx="2323" cy="2256"/>
          </a:xfrm>
        </p:grpSpPr>
        <p:sp>
          <p:nvSpPr>
            <p:cNvPr id="18" name="AutoShape 26">
              <a:extLst>
                <a:ext uri="{FF2B5EF4-FFF2-40B4-BE49-F238E27FC236}">
                  <a16:creationId xmlns="" xmlns:a16="http://schemas.microsoft.com/office/drawing/2014/main" id="{939F666A-4D6D-45D2-9DC1-64C93A938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784"/>
              <a:ext cx="191" cy="240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="" xmlns:a16="http://schemas.microsoft.com/office/drawing/2014/main" id="{44D4B870-E04E-4824-8D73-CA7AC9110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612"/>
              <a:ext cx="2303" cy="194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 b="1" u="sng" baseline="-25000">
                  <a:solidFill>
                    <a:srgbClr val="6600FF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0" name="Text Box 28">
              <a:extLst>
                <a:ext uri="{FF2B5EF4-FFF2-40B4-BE49-F238E27FC236}">
                  <a16:creationId xmlns="" xmlns:a16="http://schemas.microsoft.com/office/drawing/2014/main" id="{39910AE8-43B6-46BD-82B7-D1CBAFE2F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" y="3288"/>
              <a:ext cx="14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it-IT" altLang="it-IT" sz="2000" b="0" u="none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000" dirty="0" err="1">
                  <a:solidFill>
                    <a:srgbClr val="144485"/>
                  </a:solidFill>
                  <a:latin typeface="+mn-lt"/>
                </a:rPr>
                <a:t>I</a:t>
              </a:r>
              <a:r>
                <a:rPr lang="it-IT" altLang="it-IT" sz="2000" baseline="-25000" dirty="0" err="1">
                  <a:solidFill>
                    <a:srgbClr val="144485"/>
                  </a:solidFill>
                  <a:latin typeface="+mn-lt"/>
                </a:rPr>
                <a:t>fi</a:t>
              </a:r>
              <a:r>
                <a:rPr lang="it-IT" altLang="it-IT" sz="2000" dirty="0">
                  <a:solidFill>
                    <a:srgbClr val="144485"/>
                  </a:solidFill>
                  <a:latin typeface="+mn-lt"/>
                </a:rPr>
                <a:t> ≥ </a:t>
              </a:r>
              <a:r>
                <a:rPr lang="it-IT" altLang="it-IT" sz="2000" dirty="0" err="1">
                  <a:solidFill>
                    <a:srgbClr val="144485"/>
                  </a:solidFill>
                  <a:latin typeface="+mn-lt"/>
                </a:rPr>
                <a:t>I</a:t>
              </a:r>
              <a:r>
                <a:rPr lang="it-IT" altLang="it-IT" sz="2000" baseline="-25000" dirty="0" err="1">
                  <a:solidFill>
                    <a:srgbClr val="144485"/>
                  </a:solidFill>
                  <a:latin typeface="+mn-lt"/>
                </a:rPr>
                <a:t>sccr</a:t>
              </a:r>
              <a:r>
                <a:rPr lang="it-IT" altLang="it-IT" sz="2000" dirty="0">
                  <a:solidFill>
                    <a:srgbClr val="144485"/>
                  </a:solidFill>
                  <a:latin typeface="+mn-lt"/>
                </a:rPr>
                <a:t> ≥ U</a:t>
              </a:r>
              <a:r>
                <a:rPr lang="it-IT" altLang="it-IT" sz="2000" baseline="-25000" dirty="0">
                  <a:solidFill>
                    <a:srgbClr val="144485"/>
                  </a:solidFill>
                  <a:latin typeface="+mn-lt"/>
                </a:rPr>
                <a:t>0</a:t>
              </a:r>
              <a:r>
                <a:rPr lang="it-IT" altLang="it-IT" sz="2000" dirty="0">
                  <a:solidFill>
                    <a:srgbClr val="144485"/>
                  </a:solidFill>
                  <a:latin typeface="+mn-lt"/>
                </a:rPr>
                <a:t>/</a:t>
              </a:r>
              <a:r>
                <a:rPr lang="it-IT" altLang="it-IT" sz="2000" dirty="0" err="1">
                  <a:solidFill>
                    <a:srgbClr val="144485"/>
                  </a:solidFill>
                  <a:latin typeface="+mn-lt"/>
                </a:rPr>
                <a:t>Z</a:t>
              </a:r>
              <a:r>
                <a:rPr lang="it-IT" altLang="it-IT" sz="2000" baseline="-25000" dirty="0" err="1">
                  <a:solidFill>
                    <a:srgbClr val="144485"/>
                  </a:solidFill>
                  <a:latin typeface="+mn-lt"/>
                </a:rPr>
                <a:t>s</a:t>
              </a:r>
              <a:endParaRPr lang="it-IT" altLang="it-IT" sz="2000" dirty="0">
                <a:solidFill>
                  <a:srgbClr val="144485"/>
                </a:solidFill>
                <a:latin typeface="+mn-lt"/>
              </a:endParaRPr>
            </a:p>
          </p:txBody>
        </p:sp>
        <p:sp>
          <p:nvSpPr>
            <p:cNvPr id="21" name="Text Box 29">
              <a:extLst>
                <a:ext uri="{FF2B5EF4-FFF2-40B4-BE49-F238E27FC236}">
                  <a16:creationId xmlns="" xmlns:a16="http://schemas.microsoft.com/office/drawing/2014/main" id="{7CC04DDF-A640-4BA3-9ABA-23350B5FA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96"/>
              <a:ext cx="4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altLang="it-IT" sz="2000" dirty="0">
                  <a:solidFill>
                    <a:srgbClr val="144485"/>
                  </a:solidFill>
                  <a:latin typeface="+mn-lt"/>
                </a:rPr>
                <a:t>U</a:t>
              </a:r>
              <a:r>
                <a:rPr lang="it-IT" altLang="it-IT" sz="2000" baseline="-25000" dirty="0">
                  <a:solidFill>
                    <a:srgbClr val="144485"/>
                  </a:solidFill>
                  <a:latin typeface="+mn-lt"/>
                </a:rPr>
                <a:t>0</a:t>
              </a:r>
            </a:p>
          </p:txBody>
        </p:sp>
        <p:sp>
          <p:nvSpPr>
            <p:cNvPr id="22" name="Line 30">
              <a:extLst>
                <a:ext uri="{FF2B5EF4-FFF2-40B4-BE49-F238E27FC236}">
                  <a16:creationId xmlns="" xmlns:a16="http://schemas.microsoft.com/office/drawing/2014/main" id="{DD7F1402-2801-4852-A50F-0DC48F039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496"/>
              <a:ext cx="0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23" name="Line 31">
              <a:extLst>
                <a:ext uri="{FF2B5EF4-FFF2-40B4-BE49-F238E27FC236}">
                  <a16:creationId xmlns="" xmlns:a16="http://schemas.microsoft.com/office/drawing/2014/main" id="{0BBFA3D7-8F74-41C4-83B5-A10C4FC04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448"/>
              <a:ext cx="0" cy="2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4" name="Line 32">
              <a:extLst>
                <a:ext uri="{FF2B5EF4-FFF2-40B4-BE49-F238E27FC236}">
                  <a16:creationId xmlns="" xmlns:a16="http://schemas.microsoft.com/office/drawing/2014/main" id="{5D00F4BC-CB65-4F3E-882D-6B2973A8F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072"/>
              <a:ext cx="0" cy="24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="" xmlns:a16="http://schemas.microsoft.com/office/drawing/2014/main" id="{687D7F8E-EFAE-458E-9A11-84F84535408A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631050"/>
            <a:ext cx="3840163" cy="4392613"/>
            <a:chOff x="864" y="1248"/>
            <a:chExt cx="2419" cy="2767"/>
          </a:xfrm>
        </p:grpSpPr>
        <p:grpSp>
          <p:nvGrpSpPr>
            <p:cNvPr id="26" name="Group 34">
              <a:extLst>
                <a:ext uri="{FF2B5EF4-FFF2-40B4-BE49-F238E27FC236}">
                  <a16:creationId xmlns="" xmlns:a16="http://schemas.microsoft.com/office/drawing/2014/main" id="{54872DA9-9402-4D0E-865F-64222420C0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248"/>
              <a:ext cx="2419" cy="2767"/>
              <a:chOff x="864" y="1248"/>
              <a:chExt cx="2419" cy="2767"/>
            </a:xfrm>
          </p:grpSpPr>
          <p:sp>
            <p:nvSpPr>
              <p:cNvPr id="29" name="AutoShape 35">
                <a:extLst>
                  <a:ext uri="{FF2B5EF4-FFF2-40B4-BE49-F238E27FC236}">
                    <a16:creationId xmlns="" xmlns:a16="http://schemas.microsoft.com/office/drawing/2014/main" id="{7872C56D-EF5B-479B-B4BC-54ACA9F8F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248"/>
                <a:ext cx="240" cy="336"/>
              </a:xfrm>
              <a:prstGeom prst="lightningBol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 sz="2800" b="1" u="sng" baseline="-25000">
                    <a:solidFill>
                      <a:srgbClr val="6600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 b="1" u="sng" baseline="-25000">
                    <a:solidFill>
                      <a:srgbClr val="6600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 b="1" u="sng" baseline="-25000">
                    <a:solidFill>
                      <a:srgbClr val="6600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 b="1" u="sng" baseline="-25000">
                    <a:solidFill>
                      <a:srgbClr val="6600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 b="1" u="sng" baseline="-25000">
                    <a:solidFill>
                      <a:srgbClr val="6600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 u="sng" baseline="-25000">
                    <a:solidFill>
                      <a:srgbClr val="6600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 u="sng" baseline="-25000">
                    <a:solidFill>
                      <a:srgbClr val="6600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 u="sng" baseline="-25000">
                    <a:solidFill>
                      <a:srgbClr val="6600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 b="1" u="sng" baseline="-25000">
                    <a:solidFill>
                      <a:srgbClr val="6600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="" xmlns:a16="http://schemas.microsoft.com/office/drawing/2014/main" id="{D18873D8-644F-42AA-8FE4-F1772473E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296"/>
                <a:ext cx="240" cy="210"/>
              </a:xfrm>
              <a:custGeom>
                <a:avLst/>
                <a:gdLst>
                  <a:gd name="T0" fmla="*/ 0 w 384"/>
                  <a:gd name="T1" fmla="*/ 1 h 336"/>
                  <a:gd name="T2" fmla="*/ 1 w 384"/>
                  <a:gd name="T3" fmla="*/ 0 h 336"/>
                  <a:gd name="T4" fmla="*/ 1 w 384"/>
                  <a:gd name="T5" fmla="*/ 0 h 336"/>
                  <a:gd name="T6" fmla="*/ 1 w 384"/>
                  <a:gd name="T7" fmla="*/ 1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lnTo>
                      <a:pt x="288" y="0"/>
                    </a:lnTo>
                    <a:lnTo>
                      <a:pt x="336" y="0"/>
                    </a:lnTo>
                    <a:lnTo>
                      <a:pt x="384" y="336"/>
                    </a:lnTo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1" name="Freeform 37">
                <a:extLst>
                  <a:ext uri="{FF2B5EF4-FFF2-40B4-BE49-F238E27FC236}">
                    <a16:creationId xmlns="" xmlns:a16="http://schemas.microsoft.com/office/drawing/2014/main" id="{B7175FF7-7907-43DF-91F6-8C0E4252F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" y="1536"/>
                <a:ext cx="2419" cy="2479"/>
              </a:xfrm>
              <a:custGeom>
                <a:avLst/>
                <a:gdLst>
                  <a:gd name="T0" fmla="*/ 689 w 2400"/>
                  <a:gd name="T1" fmla="*/ 0 h 2400"/>
                  <a:gd name="T2" fmla="*/ 2659 w 2400"/>
                  <a:gd name="T3" fmla="*/ 0 h 2400"/>
                  <a:gd name="T4" fmla="*/ 2659 w 2400"/>
                  <a:gd name="T5" fmla="*/ 3143 h 2400"/>
                  <a:gd name="T6" fmla="*/ 0 w 2400"/>
                  <a:gd name="T7" fmla="*/ 3143 h 2400"/>
                  <a:gd name="T8" fmla="*/ 0 w 2400"/>
                  <a:gd name="T9" fmla="*/ 3657 h 2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0"/>
                  <a:gd name="T16" fmla="*/ 0 h 2400"/>
                  <a:gd name="T17" fmla="*/ 2400 w 2400"/>
                  <a:gd name="T18" fmla="*/ 2400 h 2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0" h="2400">
                    <a:moveTo>
                      <a:pt x="624" y="0"/>
                    </a:moveTo>
                    <a:lnTo>
                      <a:pt x="2400" y="0"/>
                    </a:lnTo>
                    <a:lnTo>
                      <a:pt x="2400" y="2064"/>
                    </a:lnTo>
                    <a:lnTo>
                      <a:pt x="0" y="2064"/>
                    </a:lnTo>
                    <a:lnTo>
                      <a:pt x="0" y="2400"/>
                    </a:lnTo>
                  </a:path>
                </a:pathLst>
              </a:cu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2" name="Freeform 38">
                <a:extLst>
                  <a:ext uri="{FF2B5EF4-FFF2-40B4-BE49-F238E27FC236}">
                    <a16:creationId xmlns="" xmlns:a16="http://schemas.microsoft.com/office/drawing/2014/main" id="{E8664EC1-74BB-428B-A588-A367348EA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2832"/>
                <a:ext cx="96" cy="144"/>
              </a:xfrm>
              <a:custGeom>
                <a:avLst/>
                <a:gdLst>
                  <a:gd name="T0" fmla="*/ 48 w 96"/>
                  <a:gd name="T1" fmla="*/ 0 h 144"/>
                  <a:gd name="T2" fmla="*/ 0 w 96"/>
                  <a:gd name="T3" fmla="*/ 48 h 144"/>
                  <a:gd name="T4" fmla="*/ 96 w 96"/>
                  <a:gd name="T5" fmla="*/ 96 h 144"/>
                  <a:gd name="T6" fmla="*/ 48 w 96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44"/>
                  <a:gd name="T14" fmla="*/ 96 w 96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44">
                    <a:moveTo>
                      <a:pt x="48" y="0"/>
                    </a:moveTo>
                    <a:lnTo>
                      <a:pt x="0" y="48"/>
                    </a:lnTo>
                    <a:lnTo>
                      <a:pt x="96" y="96"/>
                    </a:lnTo>
                    <a:lnTo>
                      <a:pt x="48" y="144"/>
                    </a:lnTo>
                  </a:path>
                </a:pathLst>
              </a:cu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scene3d>
                <a:camera prst="legacyPerspectiveBottomRight">
                  <a:rot lat="20099976" lon="1500000" rev="0"/>
                </a:camera>
                <a:lightRig rig="legacyFlat2" dir="t"/>
              </a:scene3d>
              <a:sp3d prstMaterial="legacyPlastic">
                <a:bevelT w="13500" h="13500" prst="angle"/>
                <a:bevelB w="13500" h="13500" prst="angle"/>
                <a:extrusionClr>
                  <a:srgbClr val="FF6600"/>
                </a:extrusionClr>
                <a:contourClr>
                  <a:srgbClr val="FF6600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  <a:flatTx/>
              </a:bodyPr>
              <a:lstStyle/>
              <a:p>
                <a:endParaRPr lang="it-IT"/>
              </a:p>
            </p:txBody>
          </p:sp>
        </p:grpSp>
        <p:sp>
          <p:nvSpPr>
            <p:cNvPr id="27" name="Line 39">
              <a:extLst>
                <a:ext uri="{FF2B5EF4-FFF2-40B4-BE49-F238E27FC236}">
                  <a16:creationId xmlns="" xmlns:a16="http://schemas.microsoft.com/office/drawing/2014/main" id="{E7748877-F234-43A3-8476-6613F64966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976"/>
              <a:ext cx="0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28" name="Line 40">
              <a:extLst>
                <a:ext uri="{FF2B5EF4-FFF2-40B4-BE49-F238E27FC236}">
                  <a16:creationId xmlns="" xmlns:a16="http://schemas.microsoft.com/office/drawing/2014/main" id="{C0DA8249-2B8B-4273-9EB8-BC43273E3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448"/>
              <a:ext cx="0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="" xmlns:a16="http://schemas.microsoft.com/office/drawing/2014/main" id="{B344B8F8-C529-4DE8-B527-E1482E7DBFFF}"/>
              </a:ext>
            </a:extLst>
          </p:cNvPr>
          <p:cNvSpPr>
            <a:spLocks/>
          </p:cNvSpPr>
          <p:nvPr/>
        </p:nvSpPr>
        <p:spPr bwMode="auto">
          <a:xfrm>
            <a:off x="2133600" y="1088250"/>
            <a:ext cx="76200" cy="1066800"/>
          </a:xfrm>
          <a:custGeom>
            <a:avLst/>
            <a:gdLst>
              <a:gd name="T0" fmla="*/ 0 w 48"/>
              <a:gd name="T1" fmla="*/ 0 h 672"/>
              <a:gd name="T2" fmla="*/ 0 w 48"/>
              <a:gd name="T3" fmla="*/ 2147483647 h 672"/>
              <a:gd name="T4" fmla="*/ 2147483647 w 48"/>
              <a:gd name="T5" fmla="*/ 2147483647 h 672"/>
              <a:gd name="T6" fmla="*/ 0 w 48"/>
              <a:gd name="T7" fmla="*/ 2147483647 h 672"/>
              <a:gd name="T8" fmla="*/ 2147483647 w 48"/>
              <a:gd name="T9" fmla="*/ 2147483647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672"/>
              <a:gd name="T17" fmla="*/ 48 w 48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672">
                <a:moveTo>
                  <a:pt x="0" y="0"/>
                </a:moveTo>
                <a:lnTo>
                  <a:pt x="0" y="144"/>
                </a:lnTo>
                <a:lnTo>
                  <a:pt x="48" y="288"/>
                </a:lnTo>
                <a:lnTo>
                  <a:pt x="0" y="480"/>
                </a:lnTo>
                <a:lnTo>
                  <a:pt x="48" y="672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4" name="Freeform 42">
            <a:extLst>
              <a:ext uri="{FF2B5EF4-FFF2-40B4-BE49-F238E27FC236}">
                <a16:creationId xmlns="" xmlns:a16="http://schemas.microsoft.com/office/drawing/2014/main" id="{A657BA5C-E633-4488-98EE-DF0E67F3E4E0}"/>
              </a:ext>
            </a:extLst>
          </p:cNvPr>
          <p:cNvSpPr>
            <a:spLocks/>
          </p:cNvSpPr>
          <p:nvPr/>
        </p:nvSpPr>
        <p:spPr bwMode="auto">
          <a:xfrm>
            <a:off x="2171700" y="1088250"/>
            <a:ext cx="76200" cy="1066800"/>
          </a:xfrm>
          <a:custGeom>
            <a:avLst/>
            <a:gdLst>
              <a:gd name="T0" fmla="*/ 0 w 48"/>
              <a:gd name="T1" fmla="*/ 0 h 672"/>
              <a:gd name="T2" fmla="*/ 0 w 48"/>
              <a:gd name="T3" fmla="*/ 2147483647 h 672"/>
              <a:gd name="T4" fmla="*/ 2147483647 w 48"/>
              <a:gd name="T5" fmla="*/ 2147483647 h 672"/>
              <a:gd name="T6" fmla="*/ 0 w 48"/>
              <a:gd name="T7" fmla="*/ 2147483647 h 672"/>
              <a:gd name="T8" fmla="*/ 2147483647 w 48"/>
              <a:gd name="T9" fmla="*/ 2147483647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672"/>
              <a:gd name="T17" fmla="*/ 48 w 48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672">
                <a:moveTo>
                  <a:pt x="0" y="0"/>
                </a:moveTo>
                <a:lnTo>
                  <a:pt x="0" y="144"/>
                </a:lnTo>
                <a:lnTo>
                  <a:pt x="48" y="288"/>
                </a:lnTo>
                <a:lnTo>
                  <a:pt x="0" y="480"/>
                </a:lnTo>
                <a:lnTo>
                  <a:pt x="48" y="672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" name="Shape 69"/>
          <p:cNvSpPr/>
          <p:nvPr/>
        </p:nvSpPr>
        <p:spPr>
          <a:xfrm>
            <a:off x="2771800" y="194125"/>
            <a:ext cx="5976664" cy="807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7150" tIns="57150" rIns="57150" bIns="57150">
            <a:spAutoFit/>
          </a:bodyPr>
          <a:lstStyle>
            <a:lvl1pPr algn="l" defTabSz="914400">
              <a:defRPr sz="4400" b="1">
                <a:solidFill>
                  <a:srgbClr val="FFFFFF"/>
                </a:solidFill>
                <a:uFill>
                  <a:solidFill/>
                </a:uFill>
              </a:defRPr>
            </a:lvl1pPr>
          </a:lstStyle>
          <a:p>
            <a:pPr marL="108000" lvl="1" algn="ctr">
              <a:spcBef>
                <a:spcPts val="600"/>
              </a:spcBef>
            </a:pPr>
            <a:r>
              <a:rPr lang="it-IT" sz="2000" b="1" dirty="0">
                <a:solidFill>
                  <a:srgbClr val="144485"/>
                </a:solidFill>
                <a:latin typeface="+mn-lt"/>
              </a:rPr>
              <a:t>Estinzione autonoma della </a:t>
            </a:r>
            <a:r>
              <a:rPr lang="it-IT" sz="2000" b="1" dirty="0" err="1">
                <a:solidFill>
                  <a:srgbClr val="144485"/>
                </a:solidFill>
                <a:latin typeface="+mn-lt"/>
              </a:rPr>
              <a:t>I</a:t>
            </a:r>
            <a:r>
              <a:rPr lang="it-IT" sz="2000" b="1" baseline="-25000" dirty="0" err="1">
                <a:solidFill>
                  <a:srgbClr val="144485"/>
                </a:solidFill>
                <a:latin typeface="+mn-lt"/>
              </a:rPr>
              <a:t>sccr</a:t>
            </a:r>
            <a:r>
              <a:rPr lang="it-IT" sz="2000" b="1" dirty="0">
                <a:solidFill>
                  <a:srgbClr val="144485"/>
                </a:solidFill>
                <a:latin typeface="+mn-lt"/>
              </a:rPr>
              <a:t> </a:t>
            </a:r>
          </a:p>
          <a:p>
            <a:pPr marL="108000" lvl="1" algn="ctr">
              <a:spcBef>
                <a:spcPts val="600"/>
              </a:spcBef>
            </a:pPr>
            <a:r>
              <a:rPr lang="it-IT" sz="2000" b="1" dirty="0">
                <a:solidFill>
                  <a:srgbClr val="144485"/>
                </a:solidFill>
                <a:latin typeface="+mn-lt"/>
              </a:rPr>
              <a:t>di un SPD a innesco (</a:t>
            </a:r>
            <a:r>
              <a:rPr lang="it-IT" sz="2000" b="1" dirty="0" err="1">
                <a:solidFill>
                  <a:srgbClr val="144485"/>
                </a:solidFill>
                <a:latin typeface="+mn-lt"/>
              </a:rPr>
              <a:t>I</a:t>
            </a:r>
            <a:r>
              <a:rPr lang="it-IT" sz="2000" b="1" baseline="-25000" dirty="0" err="1">
                <a:solidFill>
                  <a:srgbClr val="144485"/>
                </a:solidFill>
                <a:latin typeface="+mn-lt"/>
              </a:rPr>
              <a:t>f</a:t>
            </a:r>
            <a:r>
              <a:rPr lang="it-IT" sz="2000" b="1" dirty="0">
                <a:solidFill>
                  <a:srgbClr val="144485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52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1467216" y="456017"/>
            <a:ext cx="6209567" cy="739378"/>
          </a:xfrm>
          <a:noFill/>
        </p:spPr>
        <p:txBody>
          <a:bodyPr/>
          <a:lstStyle/>
          <a:p>
            <a:pPr eaLnBrk="1" hangingPunct="1"/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fr-FR" sz="2100" dirty="0"/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59960" y="1275606"/>
            <a:ext cx="8424081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Protezione contro i fulmini – CT 81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ＭＳ Ｐゴシック" pitchFamily="-84" charset="-128"/>
            </a:endParaRPr>
          </a:p>
          <a:p>
            <a:pPr marL="266700" indent="-200025" algn="just">
              <a:buFont typeface="Arial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il CT 81 è il Comitato Tecnico competente (in sede IEC/</a:t>
            </a:r>
            <a:r>
              <a:rPr lang="it-IT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Cenelec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e CEI) delle Norme relative alla </a:t>
            </a: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protezione delle strutture contro i fulmini</a:t>
            </a:r>
          </a:p>
          <a:p>
            <a:pPr marL="266700" indent="-200025" algn="just">
              <a:buFont typeface="Arial" pitchFamily="34" charset="0"/>
              <a:buChar char="•"/>
            </a:pPr>
            <a:endParaRPr lang="it-CH" sz="1600" dirty="0">
              <a:solidFill>
                <a:prstClr val="black"/>
              </a:solidFill>
              <a:latin typeface="+mn-lt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600" dirty="0">
              <a:solidFill>
                <a:prstClr val="black"/>
              </a:solidFill>
              <a:latin typeface="+mn-lt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 particolare il suo scopo è </a:t>
            </a:r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preparare: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609600" lvl="1" indent="-266700" algn="just">
              <a:buFont typeface="Arial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norme riguardanti i </a:t>
            </a: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criteri per la valutazione del rischio </a:t>
            </a: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dovuto ai fulmini e all’installazione dei relativi impianti di protezione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609600" lvl="1" indent="-266700" algn="just">
              <a:buFont typeface="Arial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preparare norme relative al proprio campo di attività, in particolare allo sviluppo di quelle relative alla </a:t>
            </a: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valutazione dei rischi</a:t>
            </a: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all’</a:t>
            </a: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esecuzione</a:t>
            </a: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degli impianti di protezione contro i fulmini, alla </a:t>
            </a: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protezione contro gli impulsi elettromagnetici </a:t>
            </a: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dovuti ai fulmini, alla </a:t>
            </a:r>
            <a:r>
              <a:rPr 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scelta dei componenti </a:t>
            </a:r>
            <a:r>
              <a:rPr 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dei sistemi di protezione</a:t>
            </a:r>
            <a:endParaRPr lang="it-CH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1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0"/>
          <p:cNvSpPr/>
          <p:nvPr/>
        </p:nvSpPr>
        <p:spPr>
          <a:xfrm>
            <a:off x="1331640" y="1545637"/>
            <a:ext cx="6237270" cy="39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150" tIns="57150" rIns="57150" bIns="57150">
            <a:spAutoFit/>
          </a:bodyPr>
          <a:lstStyle/>
          <a:p>
            <a:pPr algn="just" defTabSz="685783">
              <a:spcBef>
                <a:spcPts val="1350"/>
              </a:spcBef>
              <a:defRPr sz="1800"/>
            </a:pPr>
            <a:endParaRPr dirty="0">
              <a:solidFill>
                <a:srgbClr val="144485"/>
              </a:solidFill>
              <a:latin typeface="Trebuchet MS" pitchFamily="34" charset="0"/>
            </a:endParaRPr>
          </a:p>
        </p:txBody>
      </p:sp>
      <p:sp>
        <p:nvSpPr>
          <p:cNvPr id="8" name="Shape 71"/>
          <p:cNvSpPr/>
          <p:nvPr/>
        </p:nvSpPr>
        <p:spPr>
          <a:xfrm>
            <a:off x="797973" y="1898611"/>
            <a:ext cx="7304606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>
              <a:lnSpc>
                <a:spcPct val="150000"/>
              </a:lnSpc>
            </a:pPr>
            <a:endParaRPr lang="it-IT" dirty="0">
              <a:solidFill>
                <a:srgbClr val="144485"/>
              </a:solidFill>
              <a:latin typeface="Trebuchet MS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3FC29EF0-8A98-48C0-BA53-CCC624BFA187}"/>
              </a:ext>
            </a:extLst>
          </p:cNvPr>
          <p:cNvSpPr/>
          <p:nvPr/>
        </p:nvSpPr>
        <p:spPr>
          <a:xfrm>
            <a:off x="771982" y="267494"/>
            <a:ext cx="7848872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latin typeface="Arial-BoldMT"/>
            </a:endParaRPr>
          </a:p>
          <a:p>
            <a:endParaRPr lang="it-IT" b="1" dirty="0">
              <a:latin typeface="Arial-BoldMT"/>
            </a:endParaRPr>
          </a:p>
          <a:p>
            <a:pPr algn="ctr"/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+mj-cs"/>
              </a:rPr>
              <a:t>SOVRATENSIONI TEMPORANEE U</a:t>
            </a:r>
            <a:r>
              <a:rPr lang="it-IT" sz="21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+mj-cs"/>
              </a:rPr>
              <a:t>TOV</a:t>
            </a:r>
          </a:p>
          <a:p>
            <a:pPr algn="ctr"/>
            <a:endParaRPr lang="it-IT" sz="21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cs typeface="+mj-cs"/>
            </a:endParaRPr>
          </a:p>
          <a:p>
            <a:pPr algn="ctr"/>
            <a:endParaRPr lang="it-IT" sz="1400" b="1" dirty="0">
              <a:latin typeface="TimesNewRomanPS-BoldMT"/>
            </a:endParaRPr>
          </a:p>
          <a:p>
            <a:pPr algn="just"/>
            <a:r>
              <a:rPr lang="it-IT" dirty="0">
                <a:solidFill>
                  <a:srgbClr val="144485"/>
                </a:solidFill>
                <a:latin typeface="+mn-lt"/>
              </a:rPr>
              <a:t>Durante la sua vita, ogni SPD può essere esposto a una sovratensione temporanea che eccede la normale tensione del sistema di alimentazione.</a:t>
            </a:r>
          </a:p>
          <a:p>
            <a:pPr algn="just"/>
            <a:endParaRPr lang="it-IT" dirty="0">
              <a:solidFill>
                <a:srgbClr val="144485"/>
              </a:solidFill>
              <a:latin typeface="+mn-lt"/>
            </a:endParaRPr>
          </a:p>
          <a:p>
            <a:pPr algn="just"/>
            <a:r>
              <a:rPr lang="it-IT" dirty="0">
                <a:solidFill>
                  <a:srgbClr val="144485"/>
                </a:solidFill>
                <a:latin typeface="+mn-lt"/>
              </a:rPr>
              <a:t>La sovratensione temporanea ha due dimensioni: Ampiezza e Tempo.</a:t>
            </a:r>
          </a:p>
          <a:p>
            <a:pPr algn="just"/>
            <a:r>
              <a:rPr lang="it-IT" dirty="0">
                <a:solidFill>
                  <a:srgbClr val="144485"/>
                </a:solidFill>
                <a:latin typeface="+mn-lt"/>
              </a:rPr>
              <a:t>Il tempo dipende primariamente dalla messa a terra del sistema di alimentazione, sia lato AT che quello BT al quale lo scaricatore è connesso.</a:t>
            </a:r>
          </a:p>
          <a:p>
            <a:pPr algn="just"/>
            <a:endParaRPr lang="it-IT" dirty="0">
              <a:solidFill>
                <a:srgbClr val="144485"/>
              </a:solidFill>
              <a:latin typeface="+mn-lt"/>
            </a:endParaRPr>
          </a:p>
          <a:p>
            <a:pPr algn="just"/>
            <a:r>
              <a:rPr lang="it-IT" dirty="0">
                <a:solidFill>
                  <a:srgbClr val="144485"/>
                </a:solidFill>
                <a:latin typeface="+mn-lt"/>
              </a:rPr>
              <a:t>Gli SPD non sono intesi per la protezione contro le </a:t>
            </a:r>
            <a:r>
              <a:rPr lang="it-IT" b="1" dirty="0">
                <a:solidFill>
                  <a:srgbClr val="144485"/>
                </a:solidFill>
                <a:latin typeface="+mn-lt"/>
              </a:rPr>
              <a:t>U</a:t>
            </a:r>
            <a:r>
              <a:rPr lang="it-IT" b="1" baseline="-25000" dirty="0">
                <a:solidFill>
                  <a:srgbClr val="144485"/>
                </a:solidFill>
                <a:latin typeface="+mn-lt"/>
              </a:rPr>
              <a:t>TOV</a:t>
            </a:r>
            <a:r>
              <a:rPr lang="it-IT" dirty="0">
                <a:solidFill>
                  <a:srgbClr val="144485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9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1"/>
          <p:cNvSpPr/>
          <p:nvPr/>
        </p:nvSpPr>
        <p:spPr>
          <a:xfrm>
            <a:off x="919697" y="771550"/>
            <a:ext cx="7304606" cy="934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solidFill>
                  <a:srgbClr val="144485"/>
                </a:solidFill>
                <a:latin typeface="+mn-lt"/>
              </a:rPr>
              <a:t>Una volta decisa la necessità di installare SPD, la sezione 534 fornisce le modalità di scelta ed installazione</a:t>
            </a:r>
          </a:p>
        </p:txBody>
      </p:sp>
      <p:sp>
        <p:nvSpPr>
          <p:cNvPr id="9" name="Shape 71"/>
          <p:cNvSpPr/>
          <p:nvPr/>
        </p:nvSpPr>
        <p:spPr>
          <a:xfrm>
            <a:off x="907342" y="1442707"/>
            <a:ext cx="7304606" cy="3477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Posizione e tipo di SPD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Prescrizioni per la protezione contro le sovratensioni transitorie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Tipi di collegamento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Scelta degli SPD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Protezione degli SPD contro le sovracorrenti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Protezione dai guasti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Installazione degli SPD congiuntamente agli RCD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Collegamento degli SPD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Distanza efficace di protezione degli SPD</a:t>
            </a: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251520" y="411510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Nuova sezione 534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13148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249E85C-3AB3-4F13-AA70-84EFBAC80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773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692FEA7-BCE6-4344-B864-028ECBB33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049338"/>
            <a:ext cx="6229350" cy="390525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475531" y="399020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Posizione e tipo di SPD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31401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1"/>
          <p:cNvSpPr/>
          <p:nvPr/>
        </p:nvSpPr>
        <p:spPr>
          <a:xfrm>
            <a:off x="804678" y="1276717"/>
            <a:ext cx="7304606" cy="310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La protezione tra i conduttori attivi e quello di PE (inclusa quella tra il neutro e il PE, qualora sia presente il conduttore di neutro) è obbligatoria.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La protezione tra i conduttori attivi ed il neutro (se il conduttore del neutro è presente) è raccomandata per assicurare la protezione dell’apparecchiatura.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La protezione tra i conduttori attivi (nel caso di più fasi) è facoltativa.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Alcune apparecchiature possono richiedere sia la protezione di modo comune (per la tenuta agli impulsi) che la protezione di modo differenziale (per l’immunità agli impulsi).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0" y="501362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Sovratensioni transitorie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22696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1F34E8F-E980-4A90-A9C3-DF26DA5CF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45600"/>
            <a:ext cx="3582120" cy="3301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5E8DE03-BBA0-41F8-AA40-A90D6A57F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680" y="1563638"/>
            <a:ext cx="4450704" cy="235709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179512" y="308276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Tipi di collegamento</a:t>
            </a:r>
          </a:p>
          <a:p>
            <a:pPr fontAlgn="auto">
              <a:spcAft>
                <a:spcPts val="0"/>
              </a:spcAft>
            </a:pPr>
            <a:endParaRPr lang="it-IT" sz="2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algn="l"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                                 CT1                                                                  CT2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15734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1"/>
          <p:cNvSpPr/>
          <p:nvPr/>
        </p:nvSpPr>
        <p:spPr>
          <a:xfrm>
            <a:off x="451058" y="1059582"/>
            <a:ext cx="8657446" cy="3802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La scelta degli SPD deve basarsi sui seguenti parametri: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il livello di protezione della tensione (U</a:t>
            </a:r>
            <a:r>
              <a:rPr lang="it-IT" sz="1600" baseline="-25000" dirty="0">
                <a:solidFill>
                  <a:srgbClr val="144485"/>
                </a:solidFill>
                <a:latin typeface="+mn-lt"/>
              </a:rPr>
              <a:t>p</a:t>
            </a:r>
            <a:r>
              <a:rPr lang="it-IT" sz="1600" dirty="0">
                <a:solidFill>
                  <a:srgbClr val="144485"/>
                </a:solidFill>
                <a:latin typeface="+mn-lt"/>
              </a:rPr>
              <a:t>) e la tensione nominale di tenuta a impulso (U</a:t>
            </a:r>
            <a:r>
              <a:rPr lang="it-IT" sz="1600" baseline="-25000" dirty="0">
                <a:solidFill>
                  <a:srgbClr val="144485"/>
                </a:solidFill>
                <a:latin typeface="+mn-lt"/>
              </a:rPr>
              <a:t>W</a:t>
            </a:r>
            <a:r>
              <a:rPr lang="it-IT" sz="1600" dirty="0">
                <a:solidFill>
                  <a:srgbClr val="144485"/>
                </a:solidFill>
                <a:latin typeface="+mn-lt"/>
              </a:rPr>
              <a:t>) dell’apparecchiatura da proteggere;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la tensione continuativa  (</a:t>
            </a:r>
            <a:r>
              <a:rPr lang="it-IT" sz="1600" dirty="0" err="1">
                <a:solidFill>
                  <a:srgbClr val="144485"/>
                </a:solidFill>
                <a:latin typeface="+mn-lt"/>
              </a:rPr>
              <a:t>U</a:t>
            </a:r>
            <a:r>
              <a:rPr lang="it-IT" sz="1600" baseline="-25000" dirty="0" err="1">
                <a:solidFill>
                  <a:srgbClr val="144485"/>
                </a:solidFill>
                <a:latin typeface="+mn-lt"/>
              </a:rPr>
              <a:t>c</a:t>
            </a:r>
            <a:r>
              <a:rPr lang="it-IT" sz="1600" dirty="0">
                <a:solidFill>
                  <a:srgbClr val="144485"/>
                </a:solidFill>
                <a:latin typeface="+mn-lt"/>
              </a:rPr>
              <a:t>), vale a dire il sistema di alimentazione (TT, TN, IT);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la corrente nominale di scarica (I</a:t>
            </a:r>
            <a:r>
              <a:rPr lang="it-IT" sz="1600" baseline="-25000" dirty="0">
                <a:solidFill>
                  <a:srgbClr val="144485"/>
                </a:solidFill>
                <a:latin typeface="+mn-lt"/>
              </a:rPr>
              <a:t>n</a:t>
            </a:r>
            <a:r>
              <a:rPr lang="it-IT" sz="1600" dirty="0">
                <a:solidFill>
                  <a:srgbClr val="144485"/>
                </a:solidFill>
                <a:latin typeface="+mn-lt"/>
              </a:rPr>
              <a:t>) e la corrente impulsiva di scarica (</a:t>
            </a:r>
            <a:r>
              <a:rPr lang="it-IT" sz="1600" dirty="0" err="1">
                <a:solidFill>
                  <a:srgbClr val="144485"/>
                </a:solidFill>
                <a:latin typeface="+mn-lt"/>
              </a:rPr>
              <a:t>I</a:t>
            </a:r>
            <a:r>
              <a:rPr lang="it-IT" sz="1600" baseline="-25000" dirty="0" err="1">
                <a:solidFill>
                  <a:srgbClr val="144485"/>
                </a:solidFill>
                <a:latin typeface="+mn-lt"/>
              </a:rPr>
              <a:t>imp</a:t>
            </a:r>
            <a:r>
              <a:rPr lang="it-IT" sz="1600" dirty="0">
                <a:solidFill>
                  <a:srgbClr val="144485"/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il coordinamento degli SPD;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la corrente di cortocircuito prevista;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i valori nominali di interruzione della corrente susseguente 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solidFill>
                  <a:srgbClr val="144485"/>
                </a:solidFill>
                <a:latin typeface="+mn-lt"/>
              </a:rPr>
              <a:t>Gli SPD devono essere conformi alle prescrizioni della IEC 61643-11. </a:t>
            </a:r>
          </a:p>
          <a:p>
            <a:pPr>
              <a:lnSpc>
                <a:spcPct val="150000"/>
              </a:lnSpc>
            </a:pPr>
            <a:endParaRPr lang="it-IT" sz="1600" dirty="0">
              <a:solidFill>
                <a:srgbClr val="144485"/>
              </a:solidFill>
              <a:latin typeface="Trebuchet MS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135442" y="555526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Scelta degli SPD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191761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EE690D-C684-489E-BCD3-FC74E0A99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51"/>
          <a:stretch/>
        </p:blipFill>
        <p:spPr>
          <a:xfrm>
            <a:off x="2483768" y="915567"/>
            <a:ext cx="5740111" cy="417646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788024" y="350785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U</a:t>
            </a:r>
            <a:r>
              <a:rPr lang="it-IT" baseline="-25000" dirty="0"/>
              <a:t>0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55776" y="228371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U</a:t>
            </a:r>
            <a:r>
              <a:rPr lang="it-IT" baseline="-25000" dirty="0"/>
              <a:t>P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55776" y="286423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U</a:t>
            </a:r>
            <a:r>
              <a:rPr lang="it-IT" baseline="-25000" dirty="0"/>
              <a:t>C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788024" y="1673247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U</a:t>
            </a:r>
            <a:r>
              <a:rPr lang="it-IT" baseline="-25000" dirty="0"/>
              <a:t>W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716969" y="120359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U</a:t>
            </a:r>
            <a:endParaRPr lang="it-IT" baseline="-25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92080" y="3122159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U</a:t>
            </a:r>
            <a:r>
              <a:rPr lang="it-IT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292080" y="238371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U</a:t>
            </a:r>
            <a:r>
              <a:rPr lang="it-IT" baseline="-250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331574" y="4127837"/>
            <a:ext cx="68407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SPD</a:t>
            </a:r>
          </a:p>
          <a:p>
            <a:endParaRPr lang="it-IT" baseline="-25000" dirty="0"/>
          </a:p>
          <a:p>
            <a:endParaRPr lang="it-IT" baseline="-25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635008" y="1572930"/>
            <a:ext cx="1368152" cy="265500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412579" y="1132632"/>
            <a:ext cx="26030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rgbClr val="144485"/>
                </a:solidFill>
                <a:latin typeface="+mn-lt"/>
              </a:rPr>
              <a:t>LEGENDA</a:t>
            </a:r>
            <a:r>
              <a:rPr lang="it-IT" sz="1200" dirty="0">
                <a:solidFill>
                  <a:srgbClr val="144485"/>
                </a:solidFill>
                <a:latin typeface="+mn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144485"/>
                </a:solidFill>
                <a:latin typeface="+mn-lt"/>
              </a:rPr>
              <a:t>U</a:t>
            </a:r>
            <a:r>
              <a:rPr lang="it-IT" sz="1200" baseline="-25000" dirty="0">
                <a:solidFill>
                  <a:srgbClr val="144485"/>
                </a:solidFill>
                <a:latin typeface="+mn-lt"/>
              </a:rPr>
              <a:t>p</a:t>
            </a:r>
            <a:r>
              <a:rPr lang="it-IT" sz="1200" dirty="0">
                <a:solidFill>
                  <a:srgbClr val="144485"/>
                </a:solidFill>
                <a:latin typeface="+mn-lt"/>
              </a:rPr>
              <a:t>=livello di protezione della tensione 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144485"/>
                </a:solidFill>
                <a:latin typeface="+mn-lt"/>
              </a:rPr>
              <a:t>U</a:t>
            </a:r>
            <a:r>
              <a:rPr lang="it-IT" sz="1200" baseline="-25000" dirty="0">
                <a:solidFill>
                  <a:srgbClr val="144485"/>
                </a:solidFill>
                <a:latin typeface="+mn-lt"/>
              </a:rPr>
              <a:t>W</a:t>
            </a:r>
            <a:r>
              <a:rPr lang="it-IT" sz="1200" dirty="0">
                <a:solidFill>
                  <a:srgbClr val="144485"/>
                </a:solidFill>
                <a:latin typeface="+mn-lt"/>
              </a:rPr>
              <a:t>= tensione nominale di tenuta a impulso dell’apparecchiatura da proteggere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144485"/>
                </a:solidFill>
                <a:latin typeface="+mn-lt"/>
              </a:rPr>
              <a:t>U</a:t>
            </a:r>
            <a:r>
              <a:rPr lang="it-IT" sz="1200" baseline="-25000" dirty="0">
                <a:solidFill>
                  <a:srgbClr val="144485"/>
                </a:solidFill>
                <a:latin typeface="+mn-lt"/>
              </a:rPr>
              <a:t>C</a:t>
            </a:r>
            <a:r>
              <a:rPr lang="it-IT" sz="1200" dirty="0">
                <a:solidFill>
                  <a:srgbClr val="144485"/>
                </a:solidFill>
                <a:latin typeface="+mn-lt"/>
              </a:rPr>
              <a:t>=tensione continuativa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135442" y="555526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Scelta delle tensioni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48970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78F1700-FFC4-4A89-AAA1-52D313919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870231"/>
            <a:ext cx="6462565" cy="402600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323528" y="441606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Tensione massima continuativa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18102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B7D179-A9FC-4085-9CFA-30D14691E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14" y="1059582"/>
            <a:ext cx="6395371" cy="397620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691679" y="1779662"/>
            <a:ext cx="75740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OCPD</a:t>
            </a:r>
          </a:p>
        </p:txBody>
      </p:sp>
      <p:sp>
        <p:nvSpPr>
          <p:cNvPr id="6" name="Rettangolo 5"/>
          <p:cNvSpPr/>
          <p:nvPr/>
        </p:nvSpPr>
        <p:spPr>
          <a:xfrm>
            <a:off x="1691680" y="2967794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SPD</a:t>
            </a:r>
          </a:p>
        </p:txBody>
      </p:sp>
      <p:sp>
        <p:nvSpPr>
          <p:cNvPr id="7" name="Rettangolo 6"/>
          <p:cNvSpPr/>
          <p:nvPr/>
        </p:nvSpPr>
        <p:spPr>
          <a:xfrm>
            <a:off x="6444208" y="1707654"/>
            <a:ext cx="922091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E/I</a:t>
            </a:r>
          </a:p>
        </p:txBody>
      </p:sp>
      <p:sp>
        <p:nvSpPr>
          <p:cNvPr id="8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251520" y="46893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Lunghezza dei collegamenti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404378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xmlns="" id="{EEF67E2A-4F1D-4108-89DD-30A1FFF84181}"/>
              </a:ext>
            </a:extLst>
          </p:cNvPr>
          <p:cNvCxnSpPr>
            <a:cxnSpLocks/>
          </p:cNvCxnSpPr>
          <p:nvPr/>
        </p:nvCxnSpPr>
        <p:spPr>
          <a:xfrm>
            <a:off x="992493" y="987574"/>
            <a:ext cx="19040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xmlns="" id="{ACD61324-E7E6-4716-BEB9-9D0F96B0E2C5}"/>
              </a:ext>
            </a:extLst>
          </p:cNvPr>
          <p:cNvCxnSpPr>
            <a:cxnSpLocks/>
          </p:cNvCxnSpPr>
          <p:nvPr/>
        </p:nvCxnSpPr>
        <p:spPr>
          <a:xfrm>
            <a:off x="1576062" y="987574"/>
            <a:ext cx="0" cy="2399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702859CC-3555-4D7F-B3AB-173F2982B90A}"/>
              </a:ext>
            </a:extLst>
          </p:cNvPr>
          <p:cNvSpPr/>
          <p:nvPr/>
        </p:nvSpPr>
        <p:spPr>
          <a:xfrm>
            <a:off x="1233162" y="123463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OCPD</a:t>
            </a:r>
            <a:endParaRPr lang="it-IT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463F4C8F-D73D-4C3E-82A7-9FBF6910C98F}"/>
              </a:ext>
            </a:extLst>
          </p:cNvPr>
          <p:cNvCxnSpPr/>
          <p:nvPr/>
        </p:nvCxnSpPr>
        <p:spPr>
          <a:xfrm>
            <a:off x="1576062" y="1920429"/>
            <a:ext cx="0" cy="4643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8C18B01D-FD56-4D84-B34B-C00547FB74C0}"/>
              </a:ext>
            </a:extLst>
          </p:cNvPr>
          <p:cNvSpPr/>
          <p:nvPr/>
        </p:nvSpPr>
        <p:spPr>
          <a:xfrm>
            <a:off x="1233162" y="2384728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SPD</a:t>
            </a:r>
            <a:endParaRPr lang="it-IT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24DB4E46-3720-489E-B585-CD533EA810AE}"/>
              </a:ext>
            </a:extLst>
          </p:cNvPr>
          <p:cNvSpPr/>
          <p:nvPr/>
        </p:nvSpPr>
        <p:spPr>
          <a:xfrm>
            <a:off x="2516731" y="1227530"/>
            <a:ext cx="759632" cy="1523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E/I</a:t>
            </a:r>
            <a:endParaRPr lang="it-IT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xmlns="" id="{2E49D331-4FF4-4F55-B700-C0ABA05755BF}"/>
              </a:ext>
            </a:extLst>
          </p:cNvPr>
          <p:cNvCxnSpPr>
            <a:cxnSpLocks/>
          </p:cNvCxnSpPr>
          <p:nvPr/>
        </p:nvCxnSpPr>
        <p:spPr>
          <a:xfrm>
            <a:off x="2896547" y="978361"/>
            <a:ext cx="0" cy="2399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xmlns="" id="{7A2D6613-354A-4F1F-A645-AA2279C0BED4}"/>
              </a:ext>
            </a:extLst>
          </p:cNvPr>
          <p:cNvCxnSpPr>
            <a:cxnSpLocks/>
          </p:cNvCxnSpPr>
          <p:nvPr/>
        </p:nvCxnSpPr>
        <p:spPr>
          <a:xfrm>
            <a:off x="2896547" y="2751056"/>
            <a:ext cx="0" cy="7660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xmlns="" id="{84C6CEA5-EE99-49BF-B829-8C5E45828492}"/>
              </a:ext>
            </a:extLst>
          </p:cNvPr>
          <p:cNvCxnSpPr>
            <a:cxnSpLocks/>
          </p:cNvCxnSpPr>
          <p:nvPr/>
        </p:nvCxnSpPr>
        <p:spPr>
          <a:xfrm>
            <a:off x="1576062" y="3010183"/>
            <a:ext cx="0" cy="460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xmlns="" id="{D0B41102-12EE-4334-BC3B-83F006F8C881}"/>
              </a:ext>
            </a:extLst>
          </p:cNvPr>
          <p:cNvCxnSpPr>
            <a:cxnSpLocks/>
          </p:cNvCxnSpPr>
          <p:nvPr/>
        </p:nvCxnSpPr>
        <p:spPr>
          <a:xfrm>
            <a:off x="2018359" y="3517068"/>
            <a:ext cx="8781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xmlns="" id="{830A0538-740C-4B1E-A809-3427E98B7180}"/>
              </a:ext>
            </a:extLst>
          </p:cNvPr>
          <p:cNvCxnSpPr>
            <a:cxnSpLocks/>
          </p:cNvCxnSpPr>
          <p:nvPr/>
        </p:nvCxnSpPr>
        <p:spPr>
          <a:xfrm>
            <a:off x="2896547" y="2751056"/>
            <a:ext cx="0" cy="766012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xmlns="" id="{3637A19D-52CD-42C8-B6F4-AD8A6FFCA0F0}"/>
              </a:ext>
            </a:extLst>
          </p:cNvPr>
          <p:cNvCxnSpPr>
            <a:cxnSpLocks/>
          </p:cNvCxnSpPr>
          <p:nvPr/>
        </p:nvCxnSpPr>
        <p:spPr>
          <a:xfrm>
            <a:off x="2018359" y="3517068"/>
            <a:ext cx="878187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xmlns="" id="{4B9A5B85-A426-47DD-A4C5-9D142E19109C}"/>
              </a:ext>
            </a:extLst>
          </p:cNvPr>
          <p:cNvCxnSpPr>
            <a:cxnSpLocks/>
          </p:cNvCxnSpPr>
          <p:nvPr/>
        </p:nvCxnSpPr>
        <p:spPr>
          <a:xfrm>
            <a:off x="1494369" y="3581662"/>
            <a:ext cx="0" cy="79585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xmlns="" id="{0A16D6F0-1BB8-47A7-9295-8C5D53401BA0}"/>
              </a:ext>
            </a:extLst>
          </p:cNvPr>
          <p:cNvCxnSpPr>
            <a:cxnSpLocks/>
          </p:cNvCxnSpPr>
          <p:nvPr/>
        </p:nvCxnSpPr>
        <p:spPr>
          <a:xfrm>
            <a:off x="1494369" y="4377513"/>
            <a:ext cx="197651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xmlns="" id="{B6B1CED0-1B31-418E-8F3E-82A7334464F9}"/>
              </a:ext>
            </a:extLst>
          </p:cNvPr>
          <p:cNvCxnSpPr>
            <a:cxnSpLocks/>
          </p:cNvCxnSpPr>
          <p:nvPr/>
        </p:nvCxnSpPr>
        <p:spPr>
          <a:xfrm>
            <a:off x="1494368" y="3581662"/>
            <a:ext cx="0" cy="795851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xmlns="" id="{51D6ED24-22D9-490A-B3CA-A2C666F27DC0}"/>
              </a:ext>
            </a:extLst>
          </p:cNvPr>
          <p:cNvCxnSpPr>
            <a:cxnSpLocks/>
          </p:cNvCxnSpPr>
          <p:nvPr/>
        </p:nvCxnSpPr>
        <p:spPr>
          <a:xfrm>
            <a:off x="1494369" y="4370412"/>
            <a:ext cx="1976518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xmlns="" id="{CC37F46A-BCD2-4148-9D3D-B43EC35DE534}"/>
              </a:ext>
            </a:extLst>
          </p:cNvPr>
          <p:cNvGrpSpPr/>
          <p:nvPr/>
        </p:nvGrpSpPr>
        <p:grpSpPr>
          <a:xfrm>
            <a:off x="1154359" y="3470934"/>
            <a:ext cx="864000" cy="110728"/>
            <a:chOff x="1516427" y="5270579"/>
            <a:chExt cx="1152000" cy="147637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xmlns="" id="{28EE853E-FF7E-4C22-9626-43ADDBD1D0A6}"/>
                </a:ext>
              </a:extLst>
            </p:cNvPr>
            <p:cNvSpPr/>
            <p:nvPr/>
          </p:nvSpPr>
          <p:spPr>
            <a:xfrm>
              <a:off x="1516427" y="5270579"/>
              <a:ext cx="1152000" cy="1476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xmlns="" id="{C4709482-E113-4384-8A04-17B0E5819D29}"/>
                </a:ext>
              </a:extLst>
            </p:cNvPr>
            <p:cNvSpPr/>
            <p:nvPr/>
          </p:nvSpPr>
          <p:spPr>
            <a:xfrm>
              <a:off x="1567498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FF1E8EE2-4B24-468D-A63E-1F5A55213B7E}"/>
                </a:ext>
              </a:extLst>
            </p:cNvPr>
            <p:cNvSpPr/>
            <p:nvPr/>
          </p:nvSpPr>
          <p:spPr>
            <a:xfrm>
              <a:off x="1726569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xmlns="" id="{56E447EF-81E7-44EA-868B-84DB85F7A6E6}"/>
                </a:ext>
              </a:extLst>
            </p:cNvPr>
            <p:cNvSpPr/>
            <p:nvPr/>
          </p:nvSpPr>
          <p:spPr>
            <a:xfrm>
              <a:off x="1879759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xmlns="" id="{3AE67F0C-5483-463A-8306-AF57407A7EB7}"/>
                </a:ext>
              </a:extLst>
            </p:cNvPr>
            <p:cNvSpPr/>
            <p:nvPr/>
          </p:nvSpPr>
          <p:spPr>
            <a:xfrm>
              <a:off x="2038830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xmlns="" id="{CCB5F817-9B01-4BE4-BFDF-A8FF4860C2C1}"/>
                </a:ext>
              </a:extLst>
            </p:cNvPr>
            <p:cNvSpPr/>
            <p:nvPr/>
          </p:nvSpPr>
          <p:spPr>
            <a:xfrm>
              <a:off x="2189909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xmlns="" id="{CAC016D0-395D-4102-B831-11976D723283}"/>
                </a:ext>
              </a:extLst>
            </p:cNvPr>
            <p:cNvSpPr/>
            <p:nvPr/>
          </p:nvSpPr>
          <p:spPr>
            <a:xfrm>
              <a:off x="2343099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xmlns="" id="{CA406FEE-6746-437D-B66B-28D3D0B78CF6}"/>
                </a:ext>
              </a:extLst>
            </p:cNvPr>
            <p:cNvSpPr/>
            <p:nvPr/>
          </p:nvSpPr>
          <p:spPr>
            <a:xfrm>
              <a:off x="2502170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xmlns="" id="{E79C157F-F1DB-4FAC-8430-81884E51B7F3}"/>
              </a:ext>
            </a:extLst>
          </p:cNvPr>
          <p:cNvGrpSpPr/>
          <p:nvPr/>
        </p:nvGrpSpPr>
        <p:grpSpPr>
          <a:xfrm>
            <a:off x="3470887" y="4322150"/>
            <a:ext cx="864000" cy="110728"/>
            <a:chOff x="1516427" y="5270579"/>
            <a:chExt cx="1152000" cy="147637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xmlns="" id="{214099A3-7146-4EA1-996F-7BE653FB0EB5}"/>
                </a:ext>
              </a:extLst>
            </p:cNvPr>
            <p:cNvSpPr/>
            <p:nvPr/>
          </p:nvSpPr>
          <p:spPr>
            <a:xfrm>
              <a:off x="1516427" y="5270579"/>
              <a:ext cx="1152000" cy="1476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xmlns="" id="{E7889A07-40F7-41A9-B0FE-83A2E2E917FE}"/>
                </a:ext>
              </a:extLst>
            </p:cNvPr>
            <p:cNvSpPr/>
            <p:nvPr/>
          </p:nvSpPr>
          <p:spPr>
            <a:xfrm>
              <a:off x="1567498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xmlns="" id="{927B2676-64E9-4409-BCA9-9D02DFD2C127}"/>
                </a:ext>
              </a:extLst>
            </p:cNvPr>
            <p:cNvSpPr/>
            <p:nvPr/>
          </p:nvSpPr>
          <p:spPr>
            <a:xfrm>
              <a:off x="1726569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xmlns="" id="{E85E7EE1-149E-42C2-AC46-75B15DA0CA5A}"/>
                </a:ext>
              </a:extLst>
            </p:cNvPr>
            <p:cNvSpPr/>
            <p:nvPr/>
          </p:nvSpPr>
          <p:spPr>
            <a:xfrm>
              <a:off x="1879759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xmlns="" id="{95A19696-2D9B-47BC-8EC0-39DE8E8E324F}"/>
                </a:ext>
              </a:extLst>
            </p:cNvPr>
            <p:cNvSpPr/>
            <p:nvPr/>
          </p:nvSpPr>
          <p:spPr>
            <a:xfrm>
              <a:off x="2038830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xmlns="" id="{A39FBAD2-6E6C-46D0-92A7-BF65D95EBDDD}"/>
                </a:ext>
              </a:extLst>
            </p:cNvPr>
            <p:cNvSpPr/>
            <p:nvPr/>
          </p:nvSpPr>
          <p:spPr>
            <a:xfrm>
              <a:off x="2189909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xmlns="" id="{5F5B929E-7919-4F1B-9C5C-DF70FB5D3658}"/>
                </a:ext>
              </a:extLst>
            </p:cNvPr>
            <p:cNvSpPr/>
            <p:nvPr/>
          </p:nvSpPr>
          <p:spPr>
            <a:xfrm>
              <a:off x="2343099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xmlns="" id="{CA60EE52-F28F-4453-BB1B-86E40C68A38C}"/>
                </a:ext>
              </a:extLst>
            </p:cNvPr>
            <p:cNvSpPr/>
            <p:nvPr/>
          </p:nvSpPr>
          <p:spPr>
            <a:xfrm>
              <a:off x="2502170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xmlns="" id="{333E7BE6-8622-4CA8-A1FA-421DF97F05D4}"/>
              </a:ext>
            </a:extLst>
          </p:cNvPr>
          <p:cNvCxnSpPr>
            <a:cxnSpLocks/>
          </p:cNvCxnSpPr>
          <p:nvPr/>
        </p:nvCxnSpPr>
        <p:spPr>
          <a:xfrm>
            <a:off x="5149180" y="985461"/>
            <a:ext cx="19040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xmlns="" id="{040C8B43-0F9F-44A0-9367-7540B33593C7}"/>
              </a:ext>
            </a:extLst>
          </p:cNvPr>
          <p:cNvCxnSpPr>
            <a:cxnSpLocks/>
          </p:cNvCxnSpPr>
          <p:nvPr/>
        </p:nvCxnSpPr>
        <p:spPr>
          <a:xfrm>
            <a:off x="5732749" y="978360"/>
            <a:ext cx="0" cy="2541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>
            <a:extLst>
              <a:ext uri="{FF2B5EF4-FFF2-40B4-BE49-F238E27FC236}">
                <a16:creationId xmlns:a16="http://schemas.microsoft.com/office/drawing/2014/main" xmlns="" id="{DCD9E5D1-2CFC-467C-8A99-CC1F5E3485BC}"/>
              </a:ext>
            </a:extLst>
          </p:cNvPr>
          <p:cNvSpPr/>
          <p:nvPr/>
        </p:nvSpPr>
        <p:spPr>
          <a:xfrm>
            <a:off x="5389849" y="124173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OCPD</a:t>
            </a:r>
            <a:endParaRPr lang="it-IT" dirty="0"/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xmlns="" id="{46C525BA-1FE5-49D3-93A6-37C09B72D16D}"/>
              </a:ext>
            </a:extLst>
          </p:cNvPr>
          <p:cNvCxnSpPr/>
          <p:nvPr/>
        </p:nvCxnSpPr>
        <p:spPr>
          <a:xfrm>
            <a:off x="5732749" y="1927530"/>
            <a:ext cx="0" cy="4643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>
            <a:extLst>
              <a:ext uri="{FF2B5EF4-FFF2-40B4-BE49-F238E27FC236}">
                <a16:creationId xmlns:a16="http://schemas.microsoft.com/office/drawing/2014/main" xmlns="" id="{798C02F6-6444-40BA-A028-BB61B77EEFB7}"/>
              </a:ext>
            </a:extLst>
          </p:cNvPr>
          <p:cNvSpPr/>
          <p:nvPr/>
        </p:nvSpPr>
        <p:spPr>
          <a:xfrm>
            <a:off x="5389849" y="2391829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SPD</a:t>
            </a:r>
            <a:endParaRPr lang="it-IT" dirty="0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xmlns="" id="{9BEDA1BB-38B5-4D79-91A6-5330EB952EF0}"/>
              </a:ext>
            </a:extLst>
          </p:cNvPr>
          <p:cNvSpPr/>
          <p:nvPr/>
        </p:nvSpPr>
        <p:spPr>
          <a:xfrm>
            <a:off x="6673417" y="1234630"/>
            <a:ext cx="759632" cy="1523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E/I</a:t>
            </a:r>
            <a:endParaRPr lang="it-IT" dirty="0"/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xmlns="" id="{9CA684CE-D6D0-49A9-86D1-E7C3A67AAE25}"/>
              </a:ext>
            </a:extLst>
          </p:cNvPr>
          <p:cNvCxnSpPr>
            <a:cxnSpLocks/>
          </p:cNvCxnSpPr>
          <p:nvPr/>
        </p:nvCxnSpPr>
        <p:spPr>
          <a:xfrm>
            <a:off x="7053233" y="978360"/>
            <a:ext cx="0" cy="2470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xmlns="" id="{B9D3B9A1-72A2-4113-BE33-6C28169A8185}"/>
              </a:ext>
            </a:extLst>
          </p:cNvPr>
          <p:cNvCxnSpPr>
            <a:cxnSpLocks/>
          </p:cNvCxnSpPr>
          <p:nvPr/>
        </p:nvCxnSpPr>
        <p:spPr>
          <a:xfrm>
            <a:off x="7053233" y="2758157"/>
            <a:ext cx="0" cy="7660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xmlns="" id="{67F85946-1DFA-4DFC-94E3-EC2F7F9B92A6}"/>
              </a:ext>
            </a:extLst>
          </p:cNvPr>
          <p:cNvCxnSpPr>
            <a:cxnSpLocks/>
          </p:cNvCxnSpPr>
          <p:nvPr/>
        </p:nvCxnSpPr>
        <p:spPr>
          <a:xfrm>
            <a:off x="5732749" y="3017283"/>
            <a:ext cx="0" cy="524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xmlns="" id="{98335FCB-6A01-40D8-AA5A-E884E8152134}"/>
              </a:ext>
            </a:extLst>
          </p:cNvPr>
          <p:cNvCxnSpPr>
            <a:cxnSpLocks/>
          </p:cNvCxnSpPr>
          <p:nvPr/>
        </p:nvCxnSpPr>
        <p:spPr>
          <a:xfrm flipV="1">
            <a:off x="7038090" y="3581662"/>
            <a:ext cx="19417" cy="74875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xmlns="" id="{AD8C22B1-57E7-4F72-9723-7EAA761CF99D}"/>
              </a:ext>
            </a:extLst>
          </p:cNvPr>
          <p:cNvCxnSpPr>
            <a:cxnSpLocks/>
          </p:cNvCxnSpPr>
          <p:nvPr/>
        </p:nvCxnSpPr>
        <p:spPr>
          <a:xfrm>
            <a:off x="7053233" y="2741842"/>
            <a:ext cx="0" cy="766012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xmlns="" id="{EC1CABFD-761B-4572-A011-78345BCCDFEB}"/>
              </a:ext>
            </a:extLst>
          </p:cNvPr>
          <p:cNvCxnSpPr>
            <a:cxnSpLocks/>
          </p:cNvCxnSpPr>
          <p:nvPr/>
        </p:nvCxnSpPr>
        <p:spPr>
          <a:xfrm flipV="1">
            <a:off x="7048744" y="3443956"/>
            <a:ext cx="14844" cy="896907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xmlns="" id="{85AB54D3-912E-4859-BB1B-9F4FCE3F7FA7}"/>
              </a:ext>
            </a:extLst>
          </p:cNvPr>
          <p:cNvCxnSpPr>
            <a:cxnSpLocks/>
          </p:cNvCxnSpPr>
          <p:nvPr/>
        </p:nvCxnSpPr>
        <p:spPr>
          <a:xfrm>
            <a:off x="5732749" y="3594971"/>
            <a:ext cx="0" cy="79585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xmlns="" id="{28349515-964A-4EE9-A604-FE70F739122C}"/>
              </a:ext>
            </a:extLst>
          </p:cNvPr>
          <p:cNvCxnSpPr>
            <a:cxnSpLocks/>
          </p:cNvCxnSpPr>
          <p:nvPr/>
        </p:nvCxnSpPr>
        <p:spPr>
          <a:xfrm>
            <a:off x="5732749" y="4384613"/>
            <a:ext cx="18948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xmlns="" id="{AEBFA27C-8362-46AB-BF22-EC37B90CD84C}"/>
              </a:ext>
            </a:extLst>
          </p:cNvPr>
          <p:cNvCxnSpPr>
            <a:cxnSpLocks/>
          </p:cNvCxnSpPr>
          <p:nvPr/>
        </p:nvCxnSpPr>
        <p:spPr>
          <a:xfrm>
            <a:off x="5732749" y="3588762"/>
            <a:ext cx="0" cy="795851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xmlns="" id="{3CADB542-E2EE-499D-A839-0CAF62D6980B}"/>
              </a:ext>
            </a:extLst>
          </p:cNvPr>
          <p:cNvCxnSpPr>
            <a:cxnSpLocks/>
          </p:cNvCxnSpPr>
          <p:nvPr/>
        </p:nvCxnSpPr>
        <p:spPr>
          <a:xfrm>
            <a:off x="5732749" y="4370412"/>
            <a:ext cx="1894824" cy="710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uppieren 74">
            <a:extLst>
              <a:ext uri="{FF2B5EF4-FFF2-40B4-BE49-F238E27FC236}">
                <a16:creationId xmlns:a16="http://schemas.microsoft.com/office/drawing/2014/main" xmlns="" id="{640DF28E-E3AD-4F64-97C7-9D6D0CD0C768}"/>
              </a:ext>
            </a:extLst>
          </p:cNvPr>
          <p:cNvGrpSpPr/>
          <p:nvPr/>
        </p:nvGrpSpPr>
        <p:grpSpPr>
          <a:xfrm>
            <a:off x="6677779" y="4322542"/>
            <a:ext cx="864000" cy="110728"/>
            <a:chOff x="1516427" y="5270579"/>
            <a:chExt cx="1152000" cy="147637"/>
          </a:xfrm>
        </p:grpSpPr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xmlns="" id="{D89C111B-FC9E-44FA-BFDA-228F7E67A615}"/>
                </a:ext>
              </a:extLst>
            </p:cNvPr>
            <p:cNvSpPr/>
            <p:nvPr/>
          </p:nvSpPr>
          <p:spPr>
            <a:xfrm>
              <a:off x="1516427" y="5270579"/>
              <a:ext cx="1152000" cy="1476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xmlns="" id="{32E3CD44-0015-48EE-93A6-77D9E9553023}"/>
                </a:ext>
              </a:extLst>
            </p:cNvPr>
            <p:cNvSpPr/>
            <p:nvPr/>
          </p:nvSpPr>
          <p:spPr>
            <a:xfrm>
              <a:off x="1567498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xmlns="" id="{0A6B09B8-5DCA-44B4-AA23-2E01DF60777E}"/>
                </a:ext>
              </a:extLst>
            </p:cNvPr>
            <p:cNvSpPr/>
            <p:nvPr/>
          </p:nvSpPr>
          <p:spPr>
            <a:xfrm>
              <a:off x="1726569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xmlns="" id="{53EB0100-7F01-4DD3-B4B7-A8C977CF83B0}"/>
                </a:ext>
              </a:extLst>
            </p:cNvPr>
            <p:cNvSpPr/>
            <p:nvPr/>
          </p:nvSpPr>
          <p:spPr>
            <a:xfrm>
              <a:off x="1879759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xmlns="" id="{A0ED23F8-7BE0-4743-A5D6-2921051B6349}"/>
                </a:ext>
              </a:extLst>
            </p:cNvPr>
            <p:cNvSpPr/>
            <p:nvPr/>
          </p:nvSpPr>
          <p:spPr>
            <a:xfrm>
              <a:off x="2038830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xmlns="" id="{DEA3BCE7-F6D6-423E-8238-28A50A02B2C0}"/>
                </a:ext>
              </a:extLst>
            </p:cNvPr>
            <p:cNvSpPr/>
            <p:nvPr/>
          </p:nvSpPr>
          <p:spPr>
            <a:xfrm>
              <a:off x="2189909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xmlns="" id="{4D6EE83A-BE78-4653-AE3F-5386833A22B1}"/>
                </a:ext>
              </a:extLst>
            </p:cNvPr>
            <p:cNvSpPr/>
            <p:nvPr/>
          </p:nvSpPr>
          <p:spPr>
            <a:xfrm>
              <a:off x="2343099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xmlns="" id="{21843884-D6AC-4396-B6CA-CED028123033}"/>
                </a:ext>
              </a:extLst>
            </p:cNvPr>
            <p:cNvSpPr/>
            <p:nvPr/>
          </p:nvSpPr>
          <p:spPr>
            <a:xfrm>
              <a:off x="2502170" y="5290397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xmlns="" id="{D2F38641-9EDB-4113-BA6D-B84F9E8E0EFF}"/>
              </a:ext>
            </a:extLst>
          </p:cNvPr>
          <p:cNvCxnSpPr/>
          <p:nvPr/>
        </p:nvCxnSpPr>
        <p:spPr>
          <a:xfrm flipH="1">
            <a:off x="609127" y="3517068"/>
            <a:ext cx="4515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xmlns="" id="{EA54BC3A-C4A9-489B-88EF-F72580EB7ACC}"/>
              </a:ext>
            </a:extLst>
          </p:cNvPr>
          <p:cNvCxnSpPr/>
          <p:nvPr/>
        </p:nvCxnSpPr>
        <p:spPr>
          <a:xfrm flipH="1">
            <a:off x="609127" y="3070528"/>
            <a:ext cx="4515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xmlns="" id="{A3475D58-2E06-4BEC-8AA5-589A102F5770}"/>
              </a:ext>
            </a:extLst>
          </p:cNvPr>
          <p:cNvCxnSpPr/>
          <p:nvPr/>
        </p:nvCxnSpPr>
        <p:spPr>
          <a:xfrm>
            <a:off x="698579" y="3068415"/>
            <a:ext cx="0" cy="439439"/>
          </a:xfrm>
          <a:prstGeom prst="line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xmlns="" id="{790C7E7C-3729-4CF8-AE33-51F7D18E3934}"/>
              </a:ext>
            </a:extLst>
          </p:cNvPr>
          <p:cNvSpPr txBox="1"/>
          <p:nvPr/>
        </p:nvSpPr>
        <p:spPr>
          <a:xfrm>
            <a:off x="424625" y="3178382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L1</a:t>
            </a:r>
            <a:endParaRPr lang="it-IT" sz="1050" b="1" dirty="0"/>
          </a:p>
        </p:txBody>
      </p:sp>
      <p:cxnSp>
        <p:nvCxnSpPr>
          <p:cNvPr id="90" name="Gerader Verbinder 89">
            <a:extLst>
              <a:ext uri="{FF2B5EF4-FFF2-40B4-BE49-F238E27FC236}">
                <a16:creationId xmlns:a16="http://schemas.microsoft.com/office/drawing/2014/main" xmlns="" id="{280BEEB6-DA90-4580-BFD5-18205F60D4DC}"/>
              </a:ext>
            </a:extLst>
          </p:cNvPr>
          <p:cNvCxnSpPr/>
          <p:nvPr/>
        </p:nvCxnSpPr>
        <p:spPr>
          <a:xfrm flipH="1">
            <a:off x="4697660" y="3517068"/>
            <a:ext cx="4515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xmlns="" id="{363E6552-7437-4C76-B46B-4D051603EEEF}"/>
              </a:ext>
            </a:extLst>
          </p:cNvPr>
          <p:cNvCxnSpPr/>
          <p:nvPr/>
        </p:nvCxnSpPr>
        <p:spPr>
          <a:xfrm flipH="1">
            <a:off x="4723218" y="3070528"/>
            <a:ext cx="4515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xmlns="" id="{B48FD7EA-60DF-430D-8ED4-4894017CA806}"/>
              </a:ext>
            </a:extLst>
          </p:cNvPr>
          <p:cNvCxnSpPr/>
          <p:nvPr/>
        </p:nvCxnSpPr>
        <p:spPr>
          <a:xfrm>
            <a:off x="4812669" y="3077629"/>
            <a:ext cx="0" cy="439439"/>
          </a:xfrm>
          <a:prstGeom prst="line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feld 92">
            <a:extLst>
              <a:ext uri="{FF2B5EF4-FFF2-40B4-BE49-F238E27FC236}">
                <a16:creationId xmlns:a16="http://schemas.microsoft.com/office/drawing/2014/main" xmlns="" id="{974F1DFF-E75A-4DF2-B65F-ACC5018E3350}"/>
              </a:ext>
            </a:extLst>
          </p:cNvPr>
          <p:cNvSpPr txBox="1"/>
          <p:nvPr/>
        </p:nvSpPr>
        <p:spPr>
          <a:xfrm>
            <a:off x="4538715" y="3178382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L1</a:t>
            </a:r>
            <a:endParaRPr lang="it-IT" sz="1050" b="1" dirty="0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xmlns="" id="{1BBAE882-B3CE-45D2-9545-E7979BA98255}"/>
              </a:ext>
            </a:extLst>
          </p:cNvPr>
          <p:cNvCxnSpPr/>
          <p:nvPr/>
        </p:nvCxnSpPr>
        <p:spPr>
          <a:xfrm flipH="1">
            <a:off x="7627573" y="4517371"/>
            <a:ext cx="0" cy="4509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r Verbinder 100">
            <a:extLst>
              <a:ext uri="{FF2B5EF4-FFF2-40B4-BE49-F238E27FC236}">
                <a16:creationId xmlns:a16="http://schemas.microsoft.com/office/drawing/2014/main" xmlns="" id="{9520B455-89A5-4F93-A98B-92B55612D154}"/>
              </a:ext>
            </a:extLst>
          </p:cNvPr>
          <p:cNvCxnSpPr>
            <a:cxnSpLocks/>
          </p:cNvCxnSpPr>
          <p:nvPr/>
        </p:nvCxnSpPr>
        <p:spPr>
          <a:xfrm flipH="1">
            <a:off x="4804017" y="3540395"/>
            <a:ext cx="2" cy="925946"/>
          </a:xfrm>
          <a:prstGeom prst="line">
            <a:avLst/>
          </a:prstGeom>
          <a:ln w="31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r Verbinder 103">
            <a:extLst>
              <a:ext uri="{FF2B5EF4-FFF2-40B4-BE49-F238E27FC236}">
                <a16:creationId xmlns:a16="http://schemas.microsoft.com/office/drawing/2014/main" xmlns="" id="{6E126080-B245-4A73-ADCD-42553F9668C9}"/>
              </a:ext>
            </a:extLst>
          </p:cNvPr>
          <p:cNvCxnSpPr>
            <a:cxnSpLocks/>
          </p:cNvCxnSpPr>
          <p:nvPr/>
        </p:nvCxnSpPr>
        <p:spPr>
          <a:xfrm flipH="1">
            <a:off x="5149180" y="4793015"/>
            <a:ext cx="2472006" cy="1"/>
          </a:xfrm>
          <a:prstGeom prst="line">
            <a:avLst/>
          </a:prstGeom>
          <a:ln w="31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Bogen 105">
            <a:extLst>
              <a:ext uri="{FF2B5EF4-FFF2-40B4-BE49-F238E27FC236}">
                <a16:creationId xmlns:a16="http://schemas.microsoft.com/office/drawing/2014/main" xmlns="" id="{AD1D5837-B53A-498E-8509-AD7CB2A85C4D}"/>
              </a:ext>
            </a:extLst>
          </p:cNvPr>
          <p:cNvSpPr/>
          <p:nvPr/>
        </p:nvSpPr>
        <p:spPr>
          <a:xfrm rot="10800000">
            <a:off x="4812754" y="4107215"/>
            <a:ext cx="685800" cy="685800"/>
          </a:xfrm>
          <a:prstGeom prst="arc">
            <a:avLst>
              <a:gd name="adj1" fmla="val 16301077"/>
              <a:gd name="adj2" fmla="val 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xmlns="" id="{4FB5705C-4DD3-470D-8A60-2E30F0E74FE3}"/>
              </a:ext>
            </a:extLst>
          </p:cNvPr>
          <p:cNvSpPr txBox="1"/>
          <p:nvPr/>
        </p:nvSpPr>
        <p:spPr>
          <a:xfrm>
            <a:off x="4463968" y="4780721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L2</a:t>
            </a:r>
            <a:endParaRPr lang="it-IT" sz="1050" b="1" dirty="0"/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xmlns="" id="{9CEA247E-40F3-4D69-8330-3F235EC55070}"/>
              </a:ext>
            </a:extLst>
          </p:cNvPr>
          <p:cNvSpPr txBox="1"/>
          <p:nvPr/>
        </p:nvSpPr>
        <p:spPr>
          <a:xfrm>
            <a:off x="5465752" y="4780721"/>
            <a:ext cx="18934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err="1"/>
              <a:t>Lunghezza</a:t>
            </a:r>
            <a:r>
              <a:rPr lang="de-DE" sz="1050" b="1" dirty="0"/>
              <a:t> totale = L1 + L2</a:t>
            </a:r>
            <a:endParaRPr lang="it-IT" sz="1050" b="1" dirty="0"/>
          </a:p>
        </p:txBody>
      </p:sp>
      <p:sp>
        <p:nvSpPr>
          <p:cNvPr id="84" name="Titolo 1">
            <a:extLst>
              <a:ext uri="{FF2B5EF4-FFF2-40B4-BE49-F238E27FC236}">
                <a16:creationId xmlns:a16="http://schemas.microsoft.com/office/drawing/2014/main" xmlns="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177781" y="416302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Accorgimenti per ridurre la tensione residua</a:t>
            </a:r>
            <a:endParaRPr lang="it-IT" sz="2100" dirty="0"/>
          </a:p>
        </p:txBody>
      </p:sp>
      <p:sp>
        <p:nvSpPr>
          <p:cNvPr id="87" name="Smile 86"/>
          <p:cNvSpPr/>
          <p:nvPr/>
        </p:nvSpPr>
        <p:spPr>
          <a:xfrm rot="16200000">
            <a:off x="123275" y="1377839"/>
            <a:ext cx="792088" cy="792088"/>
          </a:xfrm>
          <a:prstGeom prst="smileyFac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Smile 93"/>
          <p:cNvSpPr/>
          <p:nvPr/>
        </p:nvSpPr>
        <p:spPr>
          <a:xfrm rot="16200000">
            <a:off x="8095530" y="1524385"/>
            <a:ext cx="792088" cy="79208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1467218" y="392212"/>
            <a:ext cx="6209567" cy="739378"/>
          </a:xfrm>
          <a:noFill/>
        </p:spPr>
        <p:txBody>
          <a:bodyPr/>
          <a:lstStyle/>
          <a:p>
            <a:pPr eaLnBrk="1" hangingPunct="1"/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fr-FR" sz="2100" dirty="0"/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971601" y="1491630"/>
            <a:ext cx="72008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Protezione contro i fulmini – CT 81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CH" dirty="0">
              <a:solidFill>
                <a:prstClr val="black"/>
              </a:solidFill>
              <a:latin typeface="+mn-lt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CH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La serie principale di norme è la </a:t>
            </a:r>
            <a:r>
              <a:rPr lang="it-CH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CEI 81-10 (EN 62305), </a:t>
            </a:r>
            <a:r>
              <a:rPr lang="it-CH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suddivisa nelle seguenti parti: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prstClr val="black"/>
              </a:solidFill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+mn-lt"/>
              </a:rPr>
              <a:t> </a:t>
            </a:r>
            <a:r>
              <a:rPr lang="it-IT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CEI EN 62305-1:	“Protezione contro i fulmini. Principi generali”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CEI EN 62305-2 :	“Protezione contro i fulmini. Valutazione del rischio”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CEI EN 62305-3:	“Protezione contro i fulmini. Danno materiale alle strutture e              		   pericolo per le persone”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CEI EN 62305-4:	“Protezione contro i fulmini. Impianti elettrici ed elettronici nelle 		   strutture”.</a:t>
            </a:r>
          </a:p>
        </p:txBody>
      </p:sp>
    </p:spTree>
    <p:extLst>
      <p:ext uri="{BB962C8B-B14F-4D97-AF65-F5344CB8AC3E}">
        <p14:creationId xmlns:p14="http://schemas.microsoft.com/office/powerpoint/2010/main" val="211260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CC25FC-48A9-46FD-80DE-A1F33615D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577" y="1176098"/>
            <a:ext cx="6092845" cy="355589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772904" y="1851670"/>
            <a:ext cx="1375159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SPD</a:t>
            </a:r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345683" y="555526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Accorgimenti per ridurre la tensione residua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23264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547DAA1-6CB9-49B8-96F3-8C3460336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68" y="3291830"/>
            <a:ext cx="7096125" cy="1628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0CC4B7-108E-45FF-9E3B-A07191F22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7" y="834703"/>
            <a:ext cx="7058025" cy="221932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539552" y="406078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Corrente impulsiva e corrente nominale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24802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0B217DD-B26B-4027-A87A-1078BC895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4" y="805554"/>
            <a:ext cx="5962652" cy="432292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467544" y="418356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da sovracorrenti</a:t>
            </a:r>
          </a:p>
        </p:txBody>
      </p:sp>
    </p:spTree>
    <p:extLst>
      <p:ext uri="{BB962C8B-B14F-4D97-AF65-F5344CB8AC3E}">
        <p14:creationId xmlns:p14="http://schemas.microsoft.com/office/powerpoint/2010/main" val="6520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D4B165B-44B5-4DAB-A767-95483D3CC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009908"/>
            <a:ext cx="6264696" cy="4133592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493204" y="483518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da sovracorrenti</a:t>
            </a:r>
          </a:p>
        </p:txBody>
      </p:sp>
    </p:spTree>
    <p:extLst>
      <p:ext uri="{BB962C8B-B14F-4D97-AF65-F5344CB8AC3E}">
        <p14:creationId xmlns:p14="http://schemas.microsoft.com/office/powerpoint/2010/main" val="36247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B99AA06-705F-4672-B017-9C1A745BE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03598"/>
            <a:ext cx="8568952" cy="327569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323528" y="555526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dai guasti</a:t>
            </a:r>
          </a:p>
        </p:txBody>
      </p:sp>
    </p:spTree>
    <p:extLst>
      <p:ext uri="{BB962C8B-B14F-4D97-AF65-F5344CB8AC3E}">
        <p14:creationId xmlns:p14="http://schemas.microsoft.com/office/powerpoint/2010/main" val="9919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CC93300-7349-42BD-A3CF-16D22C0C9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85" y="1481137"/>
            <a:ext cx="8343815" cy="253077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298685" y="59021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dai guasti</a:t>
            </a:r>
          </a:p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Collegamento degli SPD a seconda del sistema di alimentazione</a:t>
            </a:r>
          </a:p>
        </p:txBody>
      </p:sp>
    </p:spTree>
    <p:extLst>
      <p:ext uri="{BB962C8B-B14F-4D97-AF65-F5344CB8AC3E}">
        <p14:creationId xmlns:p14="http://schemas.microsoft.com/office/powerpoint/2010/main" val="18957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A98B6A-216F-40A1-ACD6-88EC01144008}"/>
              </a:ext>
            </a:extLst>
          </p:cNvPr>
          <p:cNvSpPr txBox="1"/>
          <p:nvPr/>
        </p:nvSpPr>
        <p:spPr>
          <a:xfrm>
            <a:off x="395536" y="1203598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144485"/>
                </a:solidFill>
                <a:latin typeface="+mn-lt"/>
              </a:rPr>
              <a:t>Quando la distanza tra l’SPD e l’apparecchiatura da proteggere è superiore a 10 m, dovrebbero essere previste misure protettive aggiuntive quali:</a:t>
            </a:r>
            <a:br>
              <a:rPr lang="it-IT" dirty="0">
                <a:solidFill>
                  <a:srgbClr val="144485"/>
                </a:solidFill>
                <a:latin typeface="+mn-lt"/>
              </a:rPr>
            </a:br>
            <a:r>
              <a:rPr lang="it-IT" dirty="0">
                <a:solidFill>
                  <a:srgbClr val="144485"/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44485"/>
                </a:solidFill>
                <a:latin typeface="+mn-lt"/>
              </a:rPr>
              <a:t>un SPD aggiuntivo installato il più vicino possibile all’apparecchiatura da proteggere; il suo il livello di protezione della tensione U</a:t>
            </a:r>
            <a:r>
              <a:rPr lang="it-IT" baseline="-25000" dirty="0">
                <a:solidFill>
                  <a:srgbClr val="144485"/>
                </a:solidFill>
                <a:latin typeface="+mn-lt"/>
              </a:rPr>
              <a:t>p</a:t>
            </a:r>
            <a:r>
              <a:rPr lang="it-IT" dirty="0">
                <a:solidFill>
                  <a:srgbClr val="144485"/>
                </a:solidFill>
                <a:latin typeface="+mn-lt"/>
              </a:rPr>
              <a:t> non deve in nessun caso superare il valore richiesto per la tensione nominale di tenuta a impulso U</a:t>
            </a:r>
            <a:r>
              <a:rPr lang="it-IT" baseline="-25000" dirty="0">
                <a:solidFill>
                  <a:srgbClr val="144485"/>
                </a:solidFill>
              </a:rPr>
              <a:t>W</a:t>
            </a:r>
            <a:r>
              <a:rPr lang="it-IT" dirty="0">
                <a:solidFill>
                  <a:srgbClr val="144485"/>
                </a:solidFill>
                <a:latin typeface="+mn-lt"/>
              </a:rPr>
              <a:t> dell’apparecchiatura; oppure</a:t>
            </a:r>
            <a:br>
              <a:rPr lang="it-IT" dirty="0">
                <a:solidFill>
                  <a:srgbClr val="144485"/>
                </a:solidFill>
                <a:latin typeface="+mn-lt"/>
              </a:rPr>
            </a:br>
            <a:r>
              <a:rPr lang="it-IT" dirty="0">
                <a:solidFill>
                  <a:srgbClr val="144485"/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44485"/>
                </a:solidFill>
                <a:latin typeface="+mn-lt"/>
              </a:rPr>
              <a:t>l’uso di SPD collegato all’origine o in prossimità dell’origine dell’impianto; il suo livello di protezione della tensione U</a:t>
            </a:r>
            <a:r>
              <a:rPr lang="it-IT" baseline="-25000" dirty="0">
                <a:solidFill>
                  <a:srgbClr val="144485"/>
                </a:solidFill>
                <a:latin typeface="+mn-lt"/>
              </a:rPr>
              <a:t>p</a:t>
            </a:r>
            <a:r>
              <a:rPr lang="it-IT" dirty="0">
                <a:solidFill>
                  <a:srgbClr val="144485"/>
                </a:solidFill>
                <a:latin typeface="+mn-lt"/>
              </a:rPr>
              <a:t> non deve, in nessun caso, superare il 50 % del valore richiesto per la tensione nominale di tenuta a impulso U</a:t>
            </a:r>
            <a:r>
              <a:rPr lang="it-IT" baseline="-25000" dirty="0">
                <a:solidFill>
                  <a:srgbClr val="144485"/>
                </a:solidFill>
                <a:latin typeface="+mn-lt"/>
              </a:rPr>
              <a:t>W</a:t>
            </a:r>
            <a:r>
              <a:rPr lang="it-IT" dirty="0">
                <a:solidFill>
                  <a:srgbClr val="144485"/>
                </a:solidFill>
                <a:latin typeface="+mn-lt"/>
              </a:rPr>
              <a:t> dell’apparecchiatura da proteggere.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395536" y="555526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Distanza efficace di protezione degli SPD</a:t>
            </a:r>
          </a:p>
        </p:txBody>
      </p:sp>
    </p:spTree>
    <p:extLst>
      <p:ext uri="{BB962C8B-B14F-4D97-AF65-F5344CB8AC3E}">
        <p14:creationId xmlns:p14="http://schemas.microsoft.com/office/powerpoint/2010/main" val="29808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="" xmlns:a16="http://schemas.microsoft.com/office/drawing/2014/main" id="{44CB0C4F-2E99-473B-A276-E4733443445A}"/>
              </a:ext>
            </a:extLst>
          </p:cNvPr>
          <p:cNvSpPr txBox="1">
            <a:spLocks/>
          </p:cNvSpPr>
          <p:nvPr/>
        </p:nvSpPr>
        <p:spPr>
          <a:xfrm>
            <a:off x="395536" y="2283718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GRAZIE PER L’ATTENZIONE</a:t>
            </a:r>
          </a:p>
          <a:p>
            <a:pPr fontAlgn="auto">
              <a:spcAft>
                <a:spcPts val="0"/>
              </a:spcAft>
            </a:pPr>
            <a:endParaRPr lang="it-IT" sz="21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fontAlgn="auto">
              <a:spcAft>
                <a:spcPts val="0"/>
              </a:spcAft>
            </a:pPr>
            <a:endParaRPr lang="it-IT" sz="2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fontAlgn="auto">
              <a:spcAft>
                <a:spcPts val="0"/>
              </a:spcAft>
            </a:pPr>
            <a:endParaRPr lang="it-IT" sz="2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fontAlgn="auto">
              <a:spcAft>
                <a:spcPts val="0"/>
              </a:spcAft>
            </a:pPr>
            <a:endParaRPr lang="it-IT" sz="21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pPr fontAlgn="auto">
              <a:spcAft>
                <a:spcPts val="0"/>
              </a:spcAft>
            </a:pPr>
            <a:r>
              <a:rPr lang="it-IT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csi@anie.it</a:t>
            </a:r>
            <a:endParaRPr lang="it-IT" sz="2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17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1482055" y="411510"/>
            <a:ext cx="6209567" cy="739378"/>
          </a:xfrm>
          <a:noFill/>
        </p:spPr>
        <p:txBody>
          <a:bodyPr/>
          <a:lstStyle/>
          <a:p>
            <a:pPr eaLnBrk="1" hangingPunct="1"/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fr-FR" sz="2100" dirty="0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290273" y="1437625"/>
            <a:ext cx="6593132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ＭＳ Ｐゴシック" pitchFamily="-84" charset="-128"/>
              </a:rPr>
              <a:t>Protezione contro i fulmini – CT 81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b="1" dirty="0">
              <a:solidFill>
                <a:prstClr val="black"/>
              </a:solidFill>
              <a:latin typeface="+mn-lt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La necessità della protezione, i vantaggi economici delle misure di protezione adottate e la loro scelta in funzione dell’adeguatezza devono essere determinati in termini di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valutazione del rischio.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prstClr val="black"/>
              </a:solidFill>
              <a:latin typeface="+mn-lt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La valutazione del rischio è l’argomento della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CEI EN 62305-2</a:t>
            </a:r>
            <a:r>
              <a:rPr lang="it-IT" sz="1200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prstClr val="black"/>
              </a:solidFill>
              <a:latin typeface="+mn-lt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Le misure di protezione considerate nella CEI EN 62305 hanno dimostrato di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ridurre efficacemente il rischio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58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1467218" y="392212"/>
            <a:ext cx="6209567" cy="739378"/>
          </a:xfrm>
          <a:noFill/>
        </p:spPr>
        <p:txBody>
          <a:bodyPr/>
          <a:lstStyle/>
          <a:p>
            <a:pPr eaLnBrk="1" hangingPunct="1"/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fr-FR" sz="2100" dirty="0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755576" y="1275606"/>
            <a:ext cx="7170159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Protezione contro i fulmini – CT 81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prstClr val="black"/>
              </a:solidFill>
              <a:latin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Tutte le misure di protezione contro il fulmine costituiscono la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protezione complessiva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. Per motivi di praticità i criteri per la progettazione, l’installazione e la manutenzione delle misure di protezione contro il fulmine sono considerate in due gruppi separati: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prstClr val="black"/>
              </a:solidFill>
              <a:latin typeface="Arial" pitchFamily="34" charset="0"/>
            </a:endParaRPr>
          </a:p>
          <a:p>
            <a:pPr marL="557759" lvl="1" indent="-257175" algn="just">
              <a:buFont typeface="+mj-lt"/>
              <a:buAutoNum type="arabicPeriod"/>
            </a:pPr>
            <a:r>
              <a:rPr lang="it-IT" sz="12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it-IT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il primo gruppo, relativo alle misure di protezione atte a ridurre </a:t>
            </a:r>
            <a:r>
              <a:rPr lang="it-IT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il rischio sia di danno materiale che di pericolo per le persone</a:t>
            </a:r>
            <a:r>
              <a:rPr lang="it-IT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, é riportato nella Norma CEI EN 62305-3;</a:t>
            </a:r>
          </a:p>
          <a:p>
            <a:pPr marL="557759" lvl="1" indent="-257175" algn="just">
              <a:buFont typeface="+mj-lt"/>
              <a:buAutoNum type="arabicPeriod"/>
            </a:pPr>
            <a:endParaRPr lang="it-IT" sz="15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marL="557759" lvl="1" indent="-257175" algn="just">
              <a:buFont typeface="+mj-lt"/>
              <a:buAutoNum type="arabicPeriod"/>
            </a:pPr>
            <a:r>
              <a:rPr lang="it-IT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il secondo gruppo, relativo alle </a:t>
            </a:r>
            <a:r>
              <a:rPr lang="it-IT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misure di protezione atte a ridurre i guasti di impianti elettrici ed elettronici presenti nella struttura</a:t>
            </a:r>
            <a:r>
              <a:rPr lang="it-IT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, é riportato nella Norma CEI EN 62305-4</a:t>
            </a:r>
            <a:r>
              <a:rPr lang="it-IT" sz="1500" dirty="0">
                <a:solidFill>
                  <a:prstClr val="black"/>
                </a:solidFill>
                <a:latin typeface="Arial" pitchFamily="34" charset="0"/>
              </a:rPr>
              <a:t>.</a:t>
            </a:r>
            <a:endParaRPr lang="it-IT" sz="15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1467218" y="392212"/>
            <a:ext cx="6209567" cy="739378"/>
          </a:xfrm>
          <a:noFill/>
        </p:spPr>
        <p:txBody>
          <a:bodyPr/>
          <a:lstStyle/>
          <a:p>
            <a:pPr eaLnBrk="1" hangingPunct="1"/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Normative di riferimento per la </a:t>
            </a:r>
            <a:b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</a:b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34" charset="-128"/>
              </a:rPr>
              <a:t>protezione contro i fulmini e le sovratensioni </a:t>
            </a:r>
            <a:endParaRPr lang="fr-FR" sz="2100" dirty="0"/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04129" y="1076132"/>
            <a:ext cx="813574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ＭＳ Ｐゴシック" pitchFamily="-84" charset="-128"/>
              </a:rPr>
              <a:t>Protezione contro i fulmini – CT 81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555872"/>
            <a:ext cx="3713046" cy="346991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0A7AD43-C189-451A-8F69-C425EAB70B2F}"/>
              </a:ext>
            </a:extLst>
          </p:cNvPr>
          <p:cNvSpPr txBox="1"/>
          <p:nvPr/>
        </p:nvSpPr>
        <p:spPr>
          <a:xfrm>
            <a:off x="4772894" y="3089741"/>
            <a:ext cx="41184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LP: 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	</a:t>
            </a:r>
            <a:r>
              <a:rPr lang="it-IT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Lightning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it-IT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Protection</a:t>
            </a:r>
            <a:endParaRPr lang="it-IT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endParaRPr lang="it-IT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LPS: 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	</a:t>
            </a:r>
            <a:r>
              <a:rPr lang="it-IT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Lightning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it-IT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Protection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 System</a:t>
            </a:r>
          </a:p>
          <a:p>
            <a:endParaRPr lang="it-IT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ea typeface="ＭＳ Ｐゴシック" pitchFamily="34" charset="-128"/>
            </a:endParaRPr>
          </a:p>
          <a:p>
            <a:r>
              <a:rPr lang="it-IT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SPM: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	</a:t>
            </a:r>
            <a:r>
              <a:rPr lang="it-IT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Surge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it-IT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Protection</a:t>
            </a:r>
            <a:r>
              <a:rPr lang="it-IT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it-IT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ＭＳ Ｐゴシック" pitchFamily="34" charset="-128"/>
              </a:rPr>
              <a:t>Measures</a:t>
            </a:r>
            <a:endParaRPr lang="it-IT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ea typeface="ＭＳ Ｐゴシック" pitchFamily="34" charset="-128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772894" y="1825323"/>
            <a:ext cx="36317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L’interconnessione tra le parti della CEI EN 62305 è evidenziata in figura</a:t>
            </a:r>
          </a:p>
        </p:txBody>
      </p:sp>
    </p:spTree>
    <p:extLst>
      <p:ext uri="{BB962C8B-B14F-4D97-AF65-F5344CB8AC3E}">
        <p14:creationId xmlns:p14="http://schemas.microsoft.com/office/powerpoint/2010/main" val="327898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3905</Words>
  <Application>Microsoft Office PowerPoint</Application>
  <PresentationFormat>Presentazione su schermo (16:9)</PresentationFormat>
  <Paragraphs>552</Paragraphs>
  <Slides>67</Slides>
  <Notes>48</Notes>
  <HiddenSlides>8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67</vt:i4>
      </vt:variant>
    </vt:vector>
  </HeadingPairs>
  <TitlesOfParts>
    <vt:vector size="78" baseType="lpstr">
      <vt:lpstr>ＭＳ Ｐゴシック</vt:lpstr>
      <vt:lpstr>Arial</vt:lpstr>
      <vt:lpstr>Arial-BoldMT</vt:lpstr>
      <vt:lpstr>Calibri</vt:lpstr>
      <vt:lpstr>Corbel</vt:lpstr>
      <vt:lpstr>DilleniaUPC</vt:lpstr>
      <vt:lpstr>Times New Roman</vt:lpstr>
      <vt:lpstr>TimesNewRomanPS-BoldMT</vt:lpstr>
      <vt:lpstr>Trebuchet MS</vt:lpstr>
      <vt:lpstr>Wingdings</vt:lpstr>
      <vt:lpstr>Personalizza struttura</vt:lpstr>
      <vt:lpstr>SEMINARIO ANIE – CNA  LA VARIANTE V5 ALLA NORMA CEI 64-8 E LE NOVITA' PER LA PROTEZIONE DA SOVRATENSIONE  </vt:lpstr>
      <vt:lpstr>Presentazione standard di PowerPoint</vt:lpstr>
      <vt:lpstr>Presentazione standard di PowerPoint</vt:lpstr>
      <vt:lpstr>Presentazione standard di PowerPoint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Presentazione standard di PowerPoint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Normative di riferimento per la  protezione contro i fulmini e le sovratensioni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ConteOggioniPartners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</dc:title>
  <dc:creator>COP012</dc:creator>
  <cp:lastModifiedBy>Francesca Talamo</cp:lastModifiedBy>
  <cp:revision>838</cp:revision>
  <cp:lastPrinted>2018-11-29T11:20:29Z</cp:lastPrinted>
  <dcterms:created xsi:type="dcterms:W3CDTF">2012-06-07T07:24:33Z</dcterms:created>
  <dcterms:modified xsi:type="dcterms:W3CDTF">2019-06-17T12:46:20Z</dcterms:modified>
</cp:coreProperties>
</file>