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52" r:id="rId1"/>
    <p:sldMasterId id="2147483650" r:id="rId2"/>
  </p:sldMasterIdLst>
  <p:notesMasterIdLst>
    <p:notesMasterId r:id="rId35"/>
  </p:notesMasterIdLst>
  <p:handoutMasterIdLst>
    <p:handoutMasterId r:id="rId36"/>
  </p:handoutMasterIdLst>
  <p:sldIdLst>
    <p:sldId id="274" r:id="rId3"/>
    <p:sldId id="406" r:id="rId4"/>
    <p:sldId id="294" r:id="rId5"/>
    <p:sldId id="287" r:id="rId6"/>
    <p:sldId id="405" r:id="rId7"/>
    <p:sldId id="377" r:id="rId8"/>
    <p:sldId id="381" r:id="rId9"/>
    <p:sldId id="378" r:id="rId10"/>
    <p:sldId id="382" r:id="rId11"/>
    <p:sldId id="285" r:id="rId12"/>
    <p:sldId id="289" r:id="rId13"/>
    <p:sldId id="291" r:id="rId14"/>
    <p:sldId id="293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424" r:id="rId26"/>
    <p:sldId id="417" r:id="rId27"/>
    <p:sldId id="422" r:id="rId28"/>
    <p:sldId id="418" r:id="rId29"/>
    <p:sldId id="419" r:id="rId30"/>
    <p:sldId id="420" r:id="rId31"/>
    <p:sldId id="423" r:id="rId32"/>
    <p:sldId id="421" r:id="rId33"/>
    <p:sldId id="415" r:id="rId34"/>
  </p:sldIdLst>
  <p:sldSz cx="9906000" cy="6858000" type="A4"/>
  <p:notesSz cx="6797675" cy="987266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0000"/>
    <a:srgbClr val="00683F"/>
    <a:srgbClr val="FFFF00"/>
    <a:srgbClr val="FF7C8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99" autoAdjust="0"/>
    <p:restoredTop sz="83741" autoAdjust="0"/>
  </p:normalViewPr>
  <p:slideViewPr>
    <p:cSldViewPr>
      <p:cViewPr varScale="1">
        <p:scale>
          <a:sx n="59" d="100"/>
          <a:sy n="59" d="100"/>
        </p:scale>
        <p:origin x="1266" y="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408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="" xmlns:a16="http://schemas.microsoft.com/office/drawing/2014/main" id="{84C12A67-17C5-4024-B640-B7B30D131F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="" xmlns:a16="http://schemas.microsoft.com/office/drawing/2014/main" id="{B201635F-A85A-43D3-B906-D2E7109E5E4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4F2AE-6B45-4253-919B-576164D54BDD}" type="datetimeFigureOut">
              <a:rPr lang="it-IT" smtClean="0"/>
              <a:pPr/>
              <a:t>17/06/2019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F811017C-94F8-4451-9B95-3791E0A8EF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461D0ABC-591C-4FB4-A605-A11908AFD14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20F8E-BD8A-4828-81AE-A59C9531F88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80099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B64E19-3DCD-4665-9E79-44B4B68518ED}" type="datetimeFigureOut">
              <a:rPr lang="it-IT" smtClean="0"/>
              <a:pPr/>
              <a:t>17/06/2019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23900" y="739775"/>
            <a:ext cx="53498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CF1202-6798-447C-99F1-EC74EB660CF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2454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F1202-6798-447C-99F1-EC74EB660CFC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26236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F1202-6798-447C-99F1-EC74EB660CFC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37672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F1202-6798-447C-99F1-EC74EB660CFC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43001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F1202-6798-447C-99F1-EC74EB660CFC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28353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F1202-6798-447C-99F1-EC74EB660CFC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12055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F1202-6798-447C-99F1-EC74EB660CFC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31477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F1202-6798-447C-99F1-EC74EB660CFC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33076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F1202-6798-447C-99F1-EC74EB660CFC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5433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F1202-6798-447C-99F1-EC74EB660CFC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47750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F1202-6798-447C-99F1-EC74EB660CFC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26359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F1202-6798-447C-99F1-EC74EB660CFC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397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F1202-6798-447C-99F1-EC74EB660CFC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25178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F1202-6798-447C-99F1-EC74EB660CFC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46575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F1202-6798-447C-99F1-EC74EB660CFC}" type="slidenum">
              <a:rPr lang="it-IT" smtClean="0"/>
              <a:pPr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4783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F1202-6798-447C-99F1-EC74EB660CFC}" type="slidenum">
              <a:rPr lang="it-IT" smtClean="0"/>
              <a:pPr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09662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F1202-6798-447C-99F1-EC74EB660CFC}" type="slidenum">
              <a:rPr lang="it-IT" smtClean="0"/>
              <a:pPr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98432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F1202-6798-447C-99F1-EC74EB660CFC}" type="slidenum">
              <a:rPr lang="it-IT" smtClean="0"/>
              <a:pPr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31066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F1202-6798-447C-99F1-EC74EB660CFC}" type="slidenum">
              <a:rPr lang="it-IT" smtClean="0"/>
              <a:pPr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25549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F1202-6798-447C-99F1-EC74EB660CFC}" type="slidenum">
              <a:rPr lang="it-IT" smtClean="0"/>
              <a:pPr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58841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F1202-6798-447C-99F1-EC74EB660CFC}" type="slidenum">
              <a:rPr lang="it-IT" smtClean="0"/>
              <a:pPr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72664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F1202-6798-447C-99F1-EC74EB660CFC}" type="slidenum">
              <a:rPr lang="it-IT" smtClean="0"/>
              <a:pPr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17724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F1202-6798-447C-99F1-EC74EB660CFC}" type="slidenum">
              <a:rPr lang="it-IT" smtClean="0"/>
              <a:pPr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7971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F1202-6798-447C-99F1-EC74EB660CFC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6101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F1202-6798-447C-99F1-EC74EB660CFC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9563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F1202-6798-447C-99F1-EC74EB660CFC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9158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F1202-6798-447C-99F1-EC74EB660CFC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9719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F1202-6798-447C-99F1-EC74EB660CFC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2400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F1202-6798-447C-99F1-EC74EB660CFC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362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F1202-6798-447C-99F1-EC74EB660CFC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8529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Logo Prosiel - rgb - 300dpi - 8cm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69104" y="593208"/>
            <a:ext cx="2520120" cy="840040"/>
          </a:xfrm>
          <a:prstGeom prst="rect">
            <a:avLst/>
          </a:prstGeom>
        </p:spPr>
      </p:pic>
      <p:pic>
        <p:nvPicPr>
          <p:cNvPr id="9" name="Immagine 8" descr="Logo Prosiel - rgb - 300dpi - 8cm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4284" b="22852"/>
          <a:stretch>
            <a:fillRect/>
          </a:stretch>
        </p:blipFill>
        <p:spPr>
          <a:xfrm>
            <a:off x="42808" y="44624"/>
            <a:ext cx="648072" cy="648072"/>
          </a:xfrm>
          <a:prstGeom prst="rect">
            <a:avLst/>
          </a:prstGeom>
        </p:spPr>
      </p:pic>
      <p:pic>
        <p:nvPicPr>
          <p:cNvPr id="10" name="Immagine 9" descr="Logo Prosiel - rgb - 300dpi - 8cm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4284" b="22852"/>
          <a:stretch>
            <a:fillRect/>
          </a:stretch>
        </p:blipFill>
        <p:spPr>
          <a:xfrm>
            <a:off x="42808" y="809709"/>
            <a:ext cx="648072" cy="648072"/>
          </a:xfrm>
          <a:prstGeom prst="rect">
            <a:avLst/>
          </a:prstGeom>
        </p:spPr>
      </p:pic>
      <p:pic>
        <p:nvPicPr>
          <p:cNvPr id="11" name="Immagine 10" descr="Logo Prosiel - rgb - 300dpi - 8cm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4284" b="22852"/>
          <a:stretch>
            <a:fillRect/>
          </a:stretch>
        </p:blipFill>
        <p:spPr>
          <a:xfrm>
            <a:off x="42808" y="1574794"/>
            <a:ext cx="648072" cy="648072"/>
          </a:xfrm>
          <a:prstGeom prst="rect">
            <a:avLst/>
          </a:prstGeom>
        </p:spPr>
      </p:pic>
      <p:pic>
        <p:nvPicPr>
          <p:cNvPr id="12" name="Immagine 11" descr="Logo Prosiel - rgb - 300dpi - 8cm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4284" b="22852"/>
          <a:stretch>
            <a:fillRect/>
          </a:stretch>
        </p:blipFill>
        <p:spPr>
          <a:xfrm>
            <a:off x="42808" y="2339879"/>
            <a:ext cx="648072" cy="648072"/>
          </a:xfrm>
          <a:prstGeom prst="rect">
            <a:avLst/>
          </a:prstGeom>
        </p:spPr>
      </p:pic>
      <p:pic>
        <p:nvPicPr>
          <p:cNvPr id="13" name="Immagine 12" descr="Logo Prosiel - rgb - 300dpi - 8cm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4284" b="22852"/>
          <a:stretch>
            <a:fillRect/>
          </a:stretch>
        </p:blipFill>
        <p:spPr>
          <a:xfrm>
            <a:off x="42808" y="3104964"/>
            <a:ext cx="648072" cy="648072"/>
          </a:xfrm>
          <a:prstGeom prst="rect">
            <a:avLst/>
          </a:prstGeom>
        </p:spPr>
      </p:pic>
      <p:pic>
        <p:nvPicPr>
          <p:cNvPr id="14" name="Immagine 13" descr="Logo Prosiel - rgb - 300dpi - 8cm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4284" b="22852"/>
          <a:stretch>
            <a:fillRect/>
          </a:stretch>
        </p:blipFill>
        <p:spPr>
          <a:xfrm>
            <a:off x="42808" y="3870049"/>
            <a:ext cx="648072" cy="648072"/>
          </a:xfrm>
          <a:prstGeom prst="rect">
            <a:avLst/>
          </a:prstGeom>
        </p:spPr>
      </p:pic>
      <p:pic>
        <p:nvPicPr>
          <p:cNvPr id="15" name="Immagine 14" descr="Logo Prosiel - rgb - 300dpi - 8cm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4284" b="22852"/>
          <a:stretch>
            <a:fillRect/>
          </a:stretch>
        </p:blipFill>
        <p:spPr>
          <a:xfrm>
            <a:off x="42808" y="4635134"/>
            <a:ext cx="648072" cy="648072"/>
          </a:xfrm>
          <a:prstGeom prst="rect">
            <a:avLst/>
          </a:prstGeom>
        </p:spPr>
      </p:pic>
      <p:pic>
        <p:nvPicPr>
          <p:cNvPr id="16" name="Immagine 15" descr="Logo Prosiel - rgb - 300dpi - 8cm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4284" b="22852"/>
          <a:stretch>
            <a:fillRect/>
          </a:stretch>
        </p:blipFill>
        <p:spPr>
          <a:xfrm>
            <a:off x="42808" y="5400219"/>
            <a:ext cx="648072" cy="648072"/>
          </a:xfrm>
          <a:prstGeom prst="rect">
            <a:avLst/>
          </a:prstGeom>
        </p:spPr>
      </p:pic>
      <p:pic>
        <p:nvPicPr>
          <p:cNvPr id="17" name="Immagine 16" descr="Logo Prosiel - rgb - 300dpi - 8cm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4284" b="22852"/>
          <a:stretch>
            <a:fillRect/>
          </a:stretch>
        </p:blipFill>
        <p:spPr>
          <a:xfrm>
            <a:off x="42808" y="6165304"/>
            <a:ext cx="648072" cy="648072"/>
          </a:xfrm>
          <a:prstGeom prst="rect">
            <a:avLst/>
          </a:prstGeom>
        </p:spPr>
      </p:pic>
      <p:pic>
        <p:nvPicPr>
          <p:cNvPr id="18" name="Immagine 17" descr="Logo Prosiel - rgb - 300dpi - 8cm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4284" b="22852"/>
          <a:stretch>
            <a:fillRect/>
          </a:stretch>
        </p:blipFill>
        <p:spPr>
          <a:xfrm>
            <a:off x="776536" y="44624"/>
            <a:ext cx="648072" cy="648072"/>
          </a:xfrm>
          <a:prstGeom prst="rect">
            <a:avLst/>
          </a:prstGeom>
        </p:spPr>
      </p:pic>
      <p:pic>
        <p:nvPicPr>
          <p:cNvPr id="19" name="Immagine 18" descr="Logo Prosiel - rgb - 300dpi - 8cm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4284" b="22852"/>
          <a:stretch>
            <a:fillRect/>
          </a:stretch>
        </p:blipFill>
        <p:spPr>
          <a:xfrm>
            <a:off x="776536" y="809709"/>
            <a:ext cx="648072" cy="648072"/>
          </a:xfrm>
          <a:prstGeom prst="rect">
            <a:avLst/>
          </a:prstGeom>
        </p:spPr>
      </p:pic>
      <p:pic>
        <p:nvPicPr>
          <p:cNvPr id="20" name="Immagine 19" descr="Logo Prosiel - rgb - 300dpi - 8cm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4284" b="22852"/>
          <a:stretch>
            <a:fillRect/>
          </a:stretch>
        </p:blipFill>
        <p:spPr>
          <a:xfrm>
            <a:off x="776536" y="1574794"/>
            <a:ext cx="648072" cy="648072"/>
          </a:xfrm>
          <a:prstGeom prst="rect">
            <a:avLst/>
          </a:prstGeom>
        </p:spPr>
      </p:pic>
      <p:pic>
        <p:nvPicPr>
          <p:cNvPr id="21" name="Immagine 20" descr="Logo Prosiel - rgb - 300dpi - 8cm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4284" b="22852"/>
          <a:stretch>
            <a:fillRect/>
          </a:stretch>
        </p:blipFill>
        <p:spPr>
          <a:xfrm>
            <a:off x="776536" y="2339879"/>
            <a:ext cx="648072" cy="648072"/>
          </a:xfrm>
          <a:prstGeom prst="rect">
            <a:avLst/>
          </a:prstGeom>
        </p:spPr>
      </p:pic>
      <p:pic>
        <p:nvPicPr>
          <p:cNvPr id="22" name="Immagine 21" descr="Logo Prosiel - rgb - 300dpi - 8cm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4284" b="22852"/>
          <a:stretch>
            <a:fillRect/>
          </a:stretch>
        </p:blipFill>
        <p:spPr>
          <a:xfrm>
            <a:off x="776536" y="3104964"/>
            <a:ext cx="648072" cy="648072"/>
          </a:xfrm>
          <a:prstGeom prst="rect">
            <a:avLst/>
          </a:prstGeom>
        </p:spPr>
      </p:pic>
      <p:pic>
        <p:nvPicPr>
          <p:cNvPr id="23" name="Immagine 22" descr="Logo Prosiel - rgb - 300dpi - 8cm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4284" b="22852"/>
          <a:stretch>
            <a:fillRect/>
          </a:stretch>
        </p:blipFill>
        <p:spPr>
          <a:xfrm>
            <a:off x="776536" y="3870049"/>
            <a:ext cx="648072" cy="648072"/>
          </a:xfrm>
          <a:prstGeom prst="rect">
            <a:avLst/>
          </a:prstGeom>
        </p:spPr>
      </p:pic>
      <p:pic>
        <p:nvPicPr>
          <p:cNvPr id="24" name="Immagine 23" descr="Logo Prosiel - rgb - 300dpi - 8cm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4284" b="22852"/>
          <a:stretch>
            <a:fillRect/>
          </a:stretch>
        </p:blipFill>
        <p:spPr>
          <a:xfrm>
            <a:off x="776536" y="4635134"/>
            <a:ext cx="648072" cy="648072"/>
          </a:xfrm>
          <a:prstGeom prst="rect">
            <a:avLst/>
          </a:prstGeom>
        </p:spPr>
      </p:pic>
      <p:pic>
        <p:nvPicPr>
          <p:cNvPr id="25" name="Immagine 24" descr="Logo Prosiel - rgb - 300dpi - 8cm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4284" b="22852"/>
          <a:stretch>
            <a:fillRect/>
          </a:stretch>
        </p:blipFill>
        <p:spPr>
          <a:xfrm>
            <a:off x="776536" y="5400219"/>
            <a:ext cx="648072" cy="648072"/>
          </a:xfrm>
          <a:prstGeom prst="rect">
            <a:avLst/>
          </a:prstGeom>
        </p:spPr>
      </p:pic>
      <p:pic>
        <p:nvPicPr>
          <p:cNvPr id="26" name="Immagine 25" descr="Logo Prosiel - rgb - 300dpi - 8cm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4284" b="22852"/>
          <a:stretch>
            <a:fillRect/>
          </a:stretch>
        </p:blipFill>
        <p:spPr>
          <a:xfrm>
            <a:off x="776536" y="6165304"/>
            <a:ext cx="648072" cy="648072"/>
          </a:xfrm>
          <a:prstGeom prst="rect">
            <a:avLst/>
          </a:prstGeom>
        </p:spPr>
      </p:pic>
      <p:pic>
        <p:nvPicPr>
          <p:cNvPr id="27" name="Immagine 26" descr="Logo Prosiel - rgb - 300dpi - 8cm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4284" b="22852"/>
          <a:stretch>
            <a:fillRect/>
          </a:stretch>
        </p:blipFill>
        <p:spPr>
          <a:xfrm>
            <a:off x="1510264" y="44624"/>
            <a:ext cx="648072" cy="648072"/>
          </a:xfrm>
          <a:prstGeom prst="rect">
            <a:avLst/>
          </a:prstGeom>
        </p:spPr>
      </p:pic>
      <p:pic>
        <p:nvPicPr>
          <p:cNvPr id="28" name="Immagine 27" descr="Logo Prosiel - rgb - 300dpi - 8cm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4284" b="22852"/>
          <a:stretch>
            <a:fillRect/>
          </a:stretch>
        </p:blipFill>
        <p:spPr>
          <a:xfrm>
            <a:off x="1510264" y="809709"/>
            <a:ext cx="648072" cy="648072"/>
          </a:xfrm>
          <a:prstGeom prst="rect">
            <a:avLst/>
          </a:prstGeom>
        </p:spPr>
      </p:pic>
      <p:pic>
        <p:nvPicPr>
          <p:cNvPr id="29" name="Immagine 28" descr="Logo Prosiel - rgb - 300dpi - 8cm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4284" b="22852"/>
          <a:stretch>
            <a:fillRect/>
          </a:stretch>
        </p:blipFill>
        <p:spPr>
          <a:xfrm>
            <a:off x="1510264" y="1574794"/>
            <a:ext cx="648072" cy="648072"/>
          </a:xfrm>
          <a:prstGeom prst="rect">
            <a:avLst/>
          </a:prstGeom>
        </p:spPr>
      </p:pic>
      <p:pic>
        <p:nvPicPr>
          <p:cNvPr id="30" name="Immagine 29" descr="Logo Prosiel - rgb - 300dpi - 8cm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4284" b="22852"/>
          <a:stretch>
            <a:fillRect/>
          </a:stretch>
        </p:blipFill>
        <p:spPr>
          <a:xfrm>
            <a:off x="1510264" y="2339879"/>
            <a:ext cx="648072" cy="648072"/>
          </a:xfrm>
          <a:prstGeom prst="rect">
            <a:avLst/>
          </a:prstGeom>
        </p:spPr>
      </p:pic>
      <p:pic>
        <p:nvPicPr>
          <p:cNvPr id="31" name="Immagine 30" descr="Logo Prosiel - rgb - 300dpi - 8cm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4284" b="22852"/>
          <a:stretch>
            <a:fillRect/>
          </a:stretch>
        </p:blipFill>
        <p:spPr>
          <a:xfrm>
            <a:off x="1510264" y="3104964"/>
            <a:ext cx="648072" cy="648072"/>
          </a:xfrm>
          <a:prstGeom prst="rect">
            <a:avLst/>
          </a:prstGeom>
        </p:spPr>
      </p:pic>
      <p:pic>
        <p:nvPicPr>
          <p:cNvPr id="32" name="Immagine 31" descr="Logo Prosiel - rgb - 300dpi - 8cm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4284" b="22852"/>
          <a:stretch>
            <a:fillRect/>
          </a:stretch>
        </p:blipFill>
        <p:spPr>
          <a:xfrm>
            <a:off x="1510264" y="3870049"/>
            <a:ext cx="648072" cy="648072"/>
          </a:xfrm>
          <a:prstGeom prst="rect">
            <a:avLst/>
          </a:prstGeom>
        </p:spPr>
      </p:pic>
      <p:pic>
        <p:nvPicPr>
          <p:cNvPr id="33" name="Immagine 32" descr="Logo Prosiel - rgb - 300dpi - 8cm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4284" b="22852"/>
          <a:stretch>
            <a:fillRect/>
          </a:stretch>
        </p:blipFill>
        <p:spPr>
          <a:xfrm>
            <a:off x="1510264" y="4635134"/>
            <a:ext cx="648072" cy="648072"/>
          </a:xfrm>
          <a:prstGeom prst="rect">
            <a:avLst/>
          </a:prstGeom>
        </p:spPr>
      </p:pic>
      <p:pic>
        <p:nvPicPr>
          <p:cNvPr id="34" name="Immagine 33" descr="Logo Prosiel - rgb - 300dpi - 8cm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4284" b="22852"/>
          <a:stretch>
            <a:fillRect/>
          </a:stretch>
        </p:blipFill>
        <p:spPr>
          <a:xfrm>
            <a:off x="1510264" y="5400219"/>
            <a:ext cx="648072" cy="648072"/>
          </a:xfrm>
          <a:prstGeom prst="rect">
            <a:avLst/>
          </a:prstGeom>
        </p:spPr>
      </p:pic>
      <p:pic>
        <p:nvPicPr>
          <p:cNvPr id="35" name="Immagine 34" descr="Logo Prosiel - rgb - 300dpi - 8cm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4284" b="22852"/>
          <a:stretch>
            <a:fillRect/>
          </a:stretch>
        </p:blipFill>
        <p:spPr>
          <a:xfrm>
            <a:off x="1510264" y="6165304"/>
            <a:ext cx="648072" cy="648072"/>
          </a:xfrm>
          <a:prstGeom prst="rect">
            <a:avLst/>
          </a:prstGeom>
        </p:spPr>
      </p:pic>
      <p:pic>
        <p:nvPicPr>
          <p:cNvPr id="36" name="Immagine 35" descr="Logo Prosiel - rgb - 300dpi - 8cm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4284" b="22852"/>
          <a:stretch>
            <a:fillRect/>
          </a:stretch>
        </p:blipFill>
        <p:spPr>
          <a:xfrm>
            <a:off x="2243992" y="44624"/>
            <a:ext cx="648072" cy="648072"/>
          </a:xfrm>
          <a:prstGeom prst="rect">
            <a:avLst/>
          </a:prstGeom>
        </p:spPr>
      </p:pic>
      <p:pic>
        <p:nvPicPr>
          <p:cNvPr id="37" name="Immagine 36" descr="Logo Prosiel - rgb - 300dpi - 8cm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4284" b="22852"/>
          <a:stretch>
            <a:fillRect/>
          </a:stretch>
        </p:blipFill>
        <p:spPr>
          <a:xfrm>
            <a:off x="2243992" y="809709"/>
            <a:ext cx="648072" cy="648072"/>
          </a:xfrm>
          <a:prstGeom prst="rect">
            <a:avLst/>
          </a:prstGeom>
        </p:spPr>
      </p:pic>
      <p:pic>
        <p:nvPicPr>
          <p:cNvPr id="38" name="Immagine 37" descr="Logo Prosiel - rgb - 300dpi - 8cm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4284" b="22852"/>
          <a:stretch>
            <a:fillRect/>
          </a:stretch>
        </p:blipFill>
        <p:spPr>
          <a:xfrm>
            <a:off x="2243992" y="1574794"/>
            <a:ext cx="648072" cy="648072"/>
          </a:xfrm>
          <a:prstGeom prst="rect">
            <a:avLst/>
          </a:prstGeom>
        </p:spPr>
      </p:pic>
      <p:pic>
        <p:nvPicPr>
          <p:cNvPr id="39" name="Immagine 38" descr="Logo Prosiel - rgb - 300dpi - 8cm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4284" b="22852"/>
          <a:stretch>
            <a:fillRect/>
          </a:stretch>
        </p:blipFill>
        <p:spPr>
          <a:xfrm>
            <a:off x="2243992" y="2339879"/>
            <a:ext cx="648072" cy="648072"/>
          </a:xfrm>
          <a:prstGeom prst="rect">
            <a:avLst/>
          </a:prstGeom>
        </p:spPr>
      </p:pic>
      <p:pic>
        <p:nvPicPr>
          <p:cNvPr id="40" name="Immagine 39" descr="Logo Prosiel - rgb - 300dpi - 8cm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4284" b="22852"/>
          <a:stretch>
            <a:fillRect/>
          </a:stretch>
        </p:blipFill>
        <p:spPr>
          <a:xfrm>
            <a:off x="2243992" y="3104964"/>
            <a:ext cx="648072" cy="648072"/>
          </a:xfrm>
          <a:prstGeom prst="rect">
            <a:avLst/>
          </a:prstGeom>
        </p:spPr>
      </p:pic>
      <p:pic>
        <p:nvPicPr>
          <p:cNvPr id="41" name="Immagine 40" descr="Logo Prosiel - rgb - 300dpi - 8cm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4284" b="22852"/>
          <a:stretch>
            <a:fillRect/>
          </a:stretch>
        </p:blipFill>
        <p:spPr>
          <a:xfrm>
            <a:off x="2243992" y="3870049"/>
            <a:ext cx="648072" cy="648072"/>
          </a:xfrm>
          <a:prstGeom prst="rect">
            <a:avLst/>
          </a:prstGeom>
        </p:spPr>
      </p:pic>
      <p:pic>
        <p:nvPicPr>
          <p:cNvPr id="42" name="Immagine 41" descr="Logo Prosiel - rgb - 300dpi - 8cm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4284" b="22852"/>
          <a:stretch>
            <a:fillRect/>
          </a:stretch>
        </p:blipFill>
        <p:spPr>
          <a:xfrm>
            <a:off x="2243992" y="4635134"/>
            <a:ext cx="648072" cy="648072"/>
          </a:xfrm>
          <a:prstGeom prst="rect">
            <a:avLst/>
          </a:prstGeom>
        </p:spPr>
      </p:pic>
      <p:pic>
        <p:nvPicPr>
          <p:cNvPr id="43" name="Immagine 42" descr="Logo Prosiel - rgb - 300dpi - 8cm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4284" b="22852"/>
          <a:stretch>
            <a:fillRect/>
          </a:stretch>
        </p:blipFill>
        <p:spPr>
          <a:xfrm>
            <a:off x="2243992" y="5400219"/>
            <a:ext cx="648072" cy="648072"/>
          </a:xfrm>
          <a:prstGeom prst="rect">
            <a:avLst/>
          </a:prstGeom>
        </p:spPr>
      </p:pic>
      <p:pic>
        <p:nvPicPr>
          <p:cNvPr id="44" name="Immagine 43" descr="Logo Prosiel - rgb - 300dpi - 8cm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4284" b="22852"/>
          <a:stretch>
            <a:fillRect/>
          </a:stretch>
        </p:blipFill>
        <p:spPr>
          <a:xfrm>
            <a:off x="2243992" y="6165304"/>
            <a:ext cx="648072" cy="648072"/>
          </a:xfrm>
          <a:prstGeom prst="rect">
            <a:avLst/>
          </a:prstGeom>
        </p:spPr>
      </p:pic>
      <p:sp>
        <p:nvSpPr>
          <p:cNvPr id="54" name="Rettangolo 53"/>
          <p:cNvSpPr/>
          <p:nvPr/>
        </p:nvSpPr>
        <p:spPr>
          <a:xfrm>
            <a:off x="0" y="0"/>
            <a:ext cx="2936776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5" name="Connettore 1 54"/>
          <p:cNvCxnSpPr/>
          <p:nvPr/>
        </p:nvCxnSpPr>
        <p:spPr>
          <a:xfrm>
            <a:off x="0" y="1505256"/>
            <a:ext cx="9906000" cy="0"/>
          </a:xfrm>
          <a:prstGeom prst="line">
            <a:avLst/>
          </a:prstGeom>
          <a:ln w="19050">
            <a:solidFill>
              <a:srgbClr val="0068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1 10"/>
          <p:cNvCxnSpPr/>
          <p:nvPr/>
        </p:nvCxnSpPr>
        <p:spPr>
          <a:xfrm>
            <a:off x="344488" y="6453336"/>
            <a:ext cx="9203376" cy="0"/>
          </a:xfrm>
          <a:prstGeom prst="line">
            <a:avLst/>
          </a:prstGeom>
          <a:ln w="19050">
            <a:solidFill>
              <a:srgbClr val="0068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magine 2" descr="Logo Prosiel - rgb - 300dpi - 8cm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21352" y="188640"/>
            <a:ext cx="1440000" cy="480000"/>
          </a:xfrm>
          <a:prstGeom prst="rect">
            <a:avLst/>
          </a:prstGeom>
        </p:spPr>
      </p:pic>
      <p:cxnSp>
        <p:nvCxnSpPr>
          <p:cNvPr id="5" name="Connettore 1 4"/>
          <p:cNvCxnSpPr/>
          <p:nvPr/>
        </p:nvCxnSpPr>
        <p:spPr>
          <a:xfrm>
            <a:off x="344488" y="764704"/>
            <a:ext cx="9203376" cy="0"/>
          </a:xfrm>
          <a:prstGeom prst="line">
            <a:avLst/>
          </a:prstGeom>
          <a:ln w="19050">
            <a:solidFill>
              <a:srgbClr val="0068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9795" y="6206248"/>
            <a:ext cx="506411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egnaposto numero diapositiva 5"/>
          <p:cNvSpPr txBox="1">
            <a:spLocks/>
          </p:cNvSpPr>
          <p:nvPr/>
        </p:nvSpPr>
        <p:spPr>
          <a:xfrm>
            <a:off x="344488" y="6453336"/>
            <a:ext cx="4320480" cy="216024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00683F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00683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APP LIBRETTO D’IMPIANTO ELETTRICO</a:t>
            </a:r>
          </a:p>
        </p:txBody>
      </p:sp>
      <p:sp>
        <p:nvSpPr>
          <p:cNvPr id="15" name="Segnaposto numero diapositiva 5"/>
          <p:cNvSpPr txBox="1">
            <a:spLocks/>
          </p:cNvSpPr>
          <p:nvPr/>
        </p:nvSpPr>
        <p:spPr>
          <a:xfrm>
            <a:off x="6249144" y="6449717"/>
            <a:ext cx="2520280" cy="216024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00683F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00683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Siena, </a:t>
            </a:r>
            <a:r>
              <a:rPr kumimoji="0" lang="it-IT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83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11 giugno </a:t>
            </a: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00683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2019</a:t>
            </a:r>
          </a:p>
        </p:txBody>
      </p:sp>
      <p:sp>
        <p:nvSpPr>
          <p:cNvPr id="16" name="Segnaposto numero diapositiva 5"/>
          <p:cNvSpPr txBox="1">
            <a:spLocks/>
          </p:cNvSpPr>
          <p:nvPr/>
        </p:nvSpPr>
        <p:spPr>
          <a:xfrm>
            <a:off x="8697416" y="6453336"/>
            <a:ext cx="864096" cy="216024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00683F"/>
                </a:solidFill>
                <a:latin typeface="+mj-lt"/>
              </a:defRPr>
            </a:lvl1pPr>
          </a:lstStyle>
          <a:p>
            <a:pPr algn="r"/>
            <a:r>
              <a:rPr lang="it-IT" dirty="0"/>
              <a:t>Pagina </a:t>
            </a:r>
            <a:fld id="{52B6AA22-61DF-4D0C-8411-09E79C5913D6}" type="slidenum">
              <a:rPr lang="it-IT" smtClean="0"/>
              <a:pPr algn="r"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5"/>
          <p:cNvSpPr txBox="1">
            <a:spLocks/>
          </p:cNvSpPr>
          <p:nvPr/>
        </p:nvSpPr>
        <p:spPr>
          <a:xfrm>
            <a:off x="4016896" y="3000182"/>
            <a:ext cx="5544616" cy="256390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 sz="1100">
                <a:solidFill>
                  <a:srgbClr val="00683F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683F"/>
                </a:solidFill>
                <a:uLnTx/>
                <a:uFillTx/>
                <a:latin typeface="+mj-lt"/>
                <a:ea typeface="+mn-ea"/>
                <a:cs typeface="+mn-cs"/>
              </a:rPr>
              <a:t>VERSO IL LIBRETTO DEL FABBRICATO ……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683F"/>
                </a:solidFill>
                <a:uLnTx/>
                <a:uFillTx/>
                <a:latin typeface="+mj-lt"/>
                <a:ea typeface="+mn-ea"/>
                <a:cs typeface="+mn-cs"/>
              </a:rPr>
              <a:t>APP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683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LIBRETTO D’IMPIANTO ELETTRICO USO</a:t>
            </a:r>
            <a:r>
              <a:rPr lang="it-IT" sz="2400" b="1" dirty="0"/>
              <a:t> ABITATIVO E INTRODUZIONE PARTI COMUNI DEL CONDOMINIO</a:t>
            </a:r>
            <a:endParaRPr lang="it-IT" sz="1800" b="1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800" b="1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00683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" name="Segnaposto numero diapositiva 5"/>
          <p:cNvSpPr txBox="1">
            <a:spLocks/>
          </p:cNvSpPr>
          <p:nvPr/>
        </p:nvSpPr>
        <p:spPr>
          <a:xfrm>
            <a:off x="3656856" y="5157192"/>
            <a:ext cx="5544616" cy="432048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00683F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00683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Segnaposto numero diapositiva 5"/>
          <p:cNvSpPr txBox="1">
            <a:spLocks/>
          </p:cNvSpPr>
          <p:nvPr/>
        </p:nvSpPr>
        <p:spPr>
          <a:xfrm>
            <a:off x="4220344" y="5971682"/>
            <a:ext cx="5544616" cy="432048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00683F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683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ED231022-D6A0-48B8-B99C-E5E2A31FBEA4}"/>
              </a:ext>
            </a:extLst>
          </p:cNvPr>
          <p:cNvSpPr txBox="1"/>
          <p:nvPr/>
        </p:nvSpPr>
        <p:spPr>
          <a:xfrm>
            <a:off x="4016896" y="5589240"/>
            <a:ext cx="5400600" cy="120032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683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Relatore: </a:t>
            </a:r>
            <a:r>
              <a:rPr lang="it-IT" b="1" dirty="0">
                <a:solidFill>
                  <a:srgbClr val="00683F"/>
                </a:solidFill>
                <a:latin typeface="+mj-lt"/>
              </a:rPr>
              <a:t>C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683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armine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683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Battipaglia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b="1" dirty="0">
                <a:solidFill>
                  <a:srgbClr val="00683F"/>
                </a:solidFill>
                <a:latin typeface="+mj-lt"/>
              </a:rPr>
              <a:t>Coordinatore Commissione Libretti Impianto Elettrico </a:t>
            </a:r>
            <a:r>
              <a:rPr lang="it-IT" b="1" dirty="0" err="1">
                <a:solidFill>
                  <a:srgbClr val="00683F"/>
                </a:solidFill>
                <a:latin typeface="+mj-lt"/>
              </a:rPr>
              <a:t>Prosiel</a:t>
            </a:r>
            <a:endParaRPr lang="it-IT" b="1" dirty="0">
              <a:solidFill>
                <a:srgbClr val="00683F"/>
              </a:solidFill>
              <a:latin typeface="+mj-lt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dirty="0" smtClean="0">
                <a:solidFill>
                  <a:srgbClr val="00683F"/>
                </a:solidFill>
                <a:latin typeface="+mj-lt"/>
              </a:rPr>
              <a:t>Trapani</a:t>
            </a:r>
            <a:r>
              <a:rPr lang="it-IT" dirty="0" smtClean="0">
                <a:solidFill>
                  <a:srgbClr val="00683F"/>
                </a:solidFill>
                <a:latin typeface="+mj-lt"/>
              </a:rPr>
              <a:t>, 19 </a:t>
            </a:r>
            <a:r>
              <a:rPr lang="it-IT" dirty="0" smtClean="0">
                <a:solidFill>
                  <a:srgbClr val="00683F"/>
                </a:solidFill>
                <a:latin typeface="+mj-lt"/>
              </a:rPr>
              <a:t>giugno  </a:t>
            </a:r>
            <a:r>
              <a:rPr lang="it-IT" dirty="0">
                <a:solidFill>
                  <a:srgbClr val="00683F"/>
                </a:solidFill>
                <a:latin typeface="+mj-lt"/>
              </a:rPr>
              <a:t>2019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683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="" xmlns:a16="http://schemas.microsoft.com/office/drawing/2014/main" id="{61EFF927-CD18-4A6A-A2FF-A4D82B9D275B}"/>
              </a:ext>
            </a:extLst>
          </p:cNvPr>
          <p:cNvSpPr txBox="1"/>
          <p:nvPr/>
        </p:nvSpPr>
        <p:spPr>
          <a:xfrm>
            <a:off x="5385048" y="1988840"/>
            <a:ext cx="2016224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Segnaposto numero diapositiva 5">
            <a:extLst>
              <a:ext uri="{FF2B5EF4-FFF2-40B4-BE49-F238E27FC236}">
                <a16:creationId xmlns="" xmlns:a16="http://schemas.microsoft.com/office/drawing/2014/main" id="{8DA321D8-1C57-427A-82C2-80506C03E17A}"/>
              </a:ext>
            </a:extLst>
          </p:cNvPr>
          <p:cNvSpPr txBox="1">
            <a:spLocks/>
          </p:cNvSpPr>
          <p:nvPr/>
        </p:nvSpPr>
        <p:spPr>
          <a:xfrm>
            <a:off x="4220344" y="1693077"/>
            <a:ext cx="5544616" cy="115986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 sz="1100">
                <a:solidFill>
                  <a:srgbClr val="00683F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n-ea"/>
                <a:cs typeface="+mn-cs"/>
              </a:rPr>
              <a:t>SEMINARIO CEI - PROSIEL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dirty="0">
                <a:solidFill>
                  <a:schemeClr val="tx1"/>
                </a:solidFill>
              </a:rPr>
              <a:t>Energie in movimento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800" b="1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800" b="1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00683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3200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5"/>
          <p:cNvSpPr txBox="1">
            <a:spLocks/>
          </p:cNvSpPr>
          <p:nvPr/>
        </p:nvSpPr>
        <p:spPr>
          <a:xfrm>
            <a:off x="344488" y="366776"/>
            <a:ext cx="7400207" cy="360040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00683F"/>
                </a:solidFill>
                <a:latin typeface="+mj-lt"/>
              </a:defRPr>
            </a:lvl1pPr>
          </a:lstStyle>
          <a:p>
            <a:pPr algn="l">
              <a:defRPr/>
            </a:pPr>
            <a:r>
              <a:rPr lang="it-IT" sz="2300" b="1" dirty="0"/>
              <a:t>APP LIBRETTO D’IMPIANTO ELETTRICO </a:t>
            </a:r>
          </a:p>
        </p:txBody>
      </p:sp>
      <p:sp>
        <p:nvSpPr>
          <p:cNvPr id="20" name="Shape 171"/>
          <p:cNvSpPr/>
          <p:nvPr/>
        </p:nvSpPr>
        <p:spPr>
          <a:xfrm>
            <a:off x="4450616" y="1510132"/>
            <a:ext cx="1029363" cy="18471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9594"/>
                </a:moveTo>
                <a:lnTo>
                  <a:pt x="0" y="2006"/>
                </a:lnTo>
                <a:cubicBezTo>
                  <a:pt x="0" y="898"/>
                  <a:pt x="1737" y="0"/>
                  <a:pt x="3880" y="0"/>
                </a:cubicBezTo>
                <a:lnTo>
                  <a:pt x="17720" y="0"/>
                </a:lnTo>
                <a:cubicBezTo>
                  <a:pt x="19863" y="0"/>
                  <a:pt x="21600" y="898"/>
                  <a:pt x="21600" y="2006"/>
                </a:cubicBezTo>
                <a:lnTo>
                  <a:pt x="21600" y="19594"/>
                </a:lnTo>
                <a:cubicBezTo>
                  <a:pt x="21600" y="20702"/>
                  <a:pt x="19863" y="21600"/>
                  <a:pt x="17720" y="21600"/>
                </a:cubicBezTo>
                <a:lnTo>
                  <a:pt x="3880" y="21600"/>
                </a:lnTo>
                <a:cubicBezTo>
                  <a:pt x="1737" y="21600"/>
                  <a:pt x="0" y="20702"/>
                  <a:pt x="0" y="19594"/>
                </a:cubicBezTo>
                <a:close/>
              </a:path>
            </a:pathLst>
          </a:custGeom>
          <a:solidFill>
            <a:srgbClr val="FFFFFF"/>
          </a:solidFill>
          <a:ln w="9525" cap="flat">
            <a:solidFill>
              <a:srgbClr val="00882B">
                <a:lumMod val="75000"/>
              </a:srgbClr>
            </a:solidFill>
            <a:prstDash val="solid"/>
            <a:miter lim="400000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pPr defTabSz="410751" hangingPunct="0">
              <a:defRPr sz="1500">
                <a:solidFill>
                  <a:srgbClr val="02919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it-IT" sz="1055" kern="0" dirty="0">
                <a:solidFill>
                  <a:srgbClr val="00882B">
                    <a:lumMod val="75000"/>
                  </a:srgbClr>
                </a:solidFill>
                <a:latin typeface="Avenir Book"/>
                <a:ea typeface="Avenir Book"/>
                <a:cs typeface="Avenir Book"/>
                <a:sym typeface="Avenir Book"/>
              </a:rPr>
              <a:t>Dopo aver inserito i dati dell’Impresa, l’Amministratore potrà </a:t>
            </a:r>
            <a:r>
              <a:rPr lang="it-IT" sz="1055" b="1" kern="0" dirty="0">
                <a:solidFill>
                  <a:srgbClr val="00882B">
                    <a:lumMod val="75000"/>
                  </a:srgbClr>
                </a:solidFill>
                <a:latin typeface="Avenir Book"/>
                <a:ea typeface="Avenir Book"/>
                <a:cs typeface="Avenir Book"/>
                <a:sym typeface="Avenir Book"/>
              </a:rPr>
              <a:t>invitare i propri dipendenti </a:t>
            </a:r>
            <a:r>
              <a:rPr lang="it-IT" sz="1055" kern="0" dirty="0">
                <a:solidFill>
                  <a:srgbClr val="00882B">
                    <a:lumMod val="75000"/>
                  </a:srgbClr>
                </a:solidFill>
                <a:latin typeface="Avenir Book"/>
                <a:ea typeface="Avenir Book"/>
                <a:cs typeface="Avenir Book"/>
                <a:sym typeface="Avenir Book"/>
              </a:rPr>
              <a:t>indicando nome, cognome e email.</a:t>
            </a:r>
            <a:endParaRPr sz="1055" kern="0" dirty="0">
              <a:solidFill>
                <a:srgbClr val="00882B">
                  <a:lumMod val="75000"/>
                </a:srgbClr>
              </a:solidFill>
              <a:latin typeface="Avenir Book"/>
              <a:ea typeface="Avenir Book"/>
              <a:cs typeface="Avenir Book"/>
              <a:sym typeface="Avenir Book"/>
            </a:endParaRPr>
          </a:p>
        </p:txBody>
      </p:sp>
      <p:sp>
        <p:nvSpPr>
          <p:cNvPr id="21" name="Freccia a destra 20"/>
          <p:cNvSpPr/>
          <p:nvPr/>
        </p:nvSpPr>
        <p:spPr>
          <a:xfrm>
            <a:off x="845257" y="3063046"/>
            <a:ext cx="547755" cy="916953"/>
          </a:xfrm>
          <a:prstGeom prst="rightArrow">
            <a:avLst>
              <a:gd name="adj1" fmla="val 50000"/>
              <a:gd name="adj2" fmla="val 86364"/>
            </a:avLst>
          </a:prstGeom>
          <a:solidFill>
            <a:srgbClr val="00882B">
              <a:lumMod val="75000"/>
            </a:srgbClr>
          </a:solidFill>
          <a:ln w="12700" cap="flat">
            <a:solidFill>
              <a:srgbClr val="009193"/>
            </a:solidFill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>
              <a:defRPr/>
            </a:pPr>
            <a:endParaRPr lang="it-IT" sz="2531" kern="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2" name="Shape 166"/>
          <p:cNvSpPr txBox="1">
            <a:spLocks/>
          </p:cNvSpPr>
          <p:nvPr/>
        </p:nvSpPr>
        <p:spPr>
          <a:xfrm>
            <a:off x="964866" y="545007"/>
            <a:ext cx="8067263" cy="1093190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>
            <a:norm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009193"/>
                </a:solidFill>
                <a:uFillTx/>
                <a:latin typeface="Avenir Heavy"/>
                <a:ea typeface="Avenir Heavy"/>
                <a:cs typeface="Avenir Heavy"/>
                <a:sym typeface="Avenir Heavy"/>
              </a:defRPr>
            </a:lvl1pPr>
            <a:lvl2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ln>
                  <a:noFill/>
                </a:ln>
                <a:solidFill>
                  <a:srgbClr val="009193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ln>
                  <a:noFill/>
                </a:ln>
                <a:solidFill>
                  <a:srgbClr val="009193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ln>
                  <a:noFill/>
                </a:ln>
                <a:solidFill>
                  <a:srgbClr val="009193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ln>
                  <a:noFill/>
                </a:ln>
                <a:solidFill>
                  <a:srgbClr val="009193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ln>
                  <a:noFill/>
                </a:ln>
                <a:solidFill>
                  <a:srgbClr val="009193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ln>
                  <a:noFill/>
                </a:ln>
                <a:solidFill>
                  <a:srgbClr val="009193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ln>
                  <a:noFill/>
                </a:ln>
                <a:solidFill>
                  <a:srgbClr val="009193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ln>
                  <a:noFill/>
                </a:ln>
                <a:solidFill>
                  <a:srgbClr val="009193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defTabSz="410751">
              <a:defRPr/>
            </a:pPr>
            <a:r>
              <a:rPr lang="it-IT" sz="2391" b="1" kern="0" dirty="0">
                <a:solidFill>
                  <a:srgbClr val="00882B">
                    <a:lumMod val="75000"/>
                  </a:srgbClr>
                </a:solidFill>
              </a:rPr>
              <a:t>Procedura di Registrazione Impresa e collaboratori</a:t>
            </a:r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398" y="1547089"/>
            <a:ext cx="2172186" cy="4306765"/>
          </a:xfrm>
          <a:prstGeom prst="rect">
            <a:avLst/>
          </a:prstGeom>
          <a:ln w="6350">
            <a:solidFill>
              <a:srgbClr val="00882B">
                <a:lumMod val="75000"/>
              </a:srgbClr>
            </a:solidFill>
          </a:ln>
        </p:spPr>
      </p:pic>
      <p:sp>
        <p:nvSpPr>
          <p:cNvPr id="24" name="Shape 171"/>
          <p:cNvSpPr/>
          <p:nvPr/>
        </p:nvSpPr>
        <p:spPr>
          <a:xfrm>
            <a:off x="1447431" y="1518334"/>
            <a:ext cx="1077785" cy="20031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9594"/>
                </a:moveTo>
                <a:lnTo>
                  <a:pt x="0" y="2006"/>
                </a:lnTo>
                <a:cubicBezTo>
                  <a:pt x="0" y="898"/>
                  <a:pt x="1737" y="0"/>
                  <a:pt x="3880" y="0"/>
                </a:cubicBezTo>
                <a:lnTo>
                  <a:pt x="17720" y="0"/>
                </a:lnTo>
                <a:cubicBezTo>
                  <a:pt x="19863" y="0"/>
                  <a:pt x="21600" y="898"/>
                  <a:pt x="21600" y="2006"/>
                </a:cubicBezTo>
                <a:lnTo>
                  <a:pt x="21600" y="19594"/>
                </a:lnTo>
                <a:cubicBezTo>
                  <a:pt x="21600" y="20702"/>
                  <a:pt x="19863" y="21600"/>
                  <a:pt x="17720" y="21600"/>
                </a:cubicBezTo>
                <a:lnTo>
                  <a:pt x="3880" y="21600"/>
                </a:lnTo>
                <a:cubicBezTo>
                  <a:pt x="1737" y="21600"/>
                  <a:pt x="0" y="20702"/>
                  <a:pt x="0" y="19594"/>
                </a:cubicBezTo>
                <a:close/>
              </a:path>
            </a:pathLst>
          </a:custGeom>
          <a:solidFill>
            <a:srgbClr val="FFFFFF"/>
          </a:solidFill>
          <a:ln w="9525" cap="flat">
            <a:solidFill>
              <a:srgbClr val="00882B">
                <a:lumMod val="75000"/>
              </a:srgbClr>
            </a:solidFill>
            <a:prstDash val="solid"/>
            <a:miter lim="400000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pPr defTabSz="410751" hangingPunct="0">
              <a:defRPr sz="1500">
                <a:solidFill>
                  <a:srgbClr val="02919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it-IT" sz="1055" b="1" kern="0" dirty="0">
                <a:solidFill>
                  <a:srgbClr val="00882B">
                    <a:lumMod val="75000"/>
                  </a:srgbClr>
                </a:solidFill>
                <a:latin typeface="Avenir Book"/>
                <a:ea typeface="Avenir Book"/>
                <a:cs typeface="Avenir Book"/>
                <a:sym typeface="Avenir Book"/>
              </a:rPr>
              <a:t>L’Amministratore potrà effettuare la registrazione dell’Azienda</a:t>
            </a:r>
          </a:p>
          <a:p>
            <a:pPr defTabSz="410751" hangingPunct="0">
              <a:defRPr sz="1500">
                <a:solidFill>
                  <a:srgbClr val="02919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it-IT" sz="1055" kern="0" dirty="0">
                <a:solidFill>
                  <a:srgbClr val="00882B">
                    <a:lumMod val="75000"/>
                  </a:srgbClr>
                </a:solidFill>
                <a:latin typeface="Avenir Book"/>
                <a:ea typeface="Avenir Book"/>
                <a:cs typeface="Avenir Book"/>
                <a:sym typeface="Avenir Book"/>
              </a:rPr>
              <a:t>Logo, anagrafica aziendale, selezione associazioni e firma.</a:t>
            </a:r>
            <a:endParaRPr sz="1055" kern="0" dirty="0">
              <a:solidFill>
                <a:srgbClr val="00882B">
                  <a:lumMod val="75000"/>
                </a:srgbClr>
              </a:solidFill>
              <a:latin typeface="Avenir Book"/>
              <a:ea typeface="Avenir Book"/>
              <a:cs typeface="Avenir Book"/>
              <a:sym typeface="Avenir Book"/>
            </a:endParaRPr>
          </a:p>
        </p:txBody>
      </p:sp>
      <p:pic>
        <p:nvPicPr>
          <p:cNvPr id="25" name="Immagin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203" y="1513611"/>
            <a:ext cx="1832849" cy="4916371"/>
          </a:xfrm>
          <a:prstGeom prst="rect">
            <a:avLst/>
          </a:prstGeom>
          <a:ln w="6350">
            <a:solidFill>
              <a:srgbClr val="00882B">
                <a:lumMod val="75000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453820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5"/>
          <p:cNvSpPr txBox="1">
            <a:spLocks/>
          </p:cNvSpPr>
          <p:nvPr/>
        </p:nvSpPr>
        <p:spPr>
          <a:xfrm>
            <a:off x="344488" y="366776"/>
            <a:ext cx="7400207" cy="360040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00683F"/>
                </a:solidFill>
                <a:latin typeface="+mj-lt"/>
              </a:defRPr>
            </a:lvl1pPr>
          </a:lstStyle>
          <a:p>
            <a:pPr algn="l">
              <a:defRPr/>
            </a:pPr>
            <a:r>
              <a:rPr lang="it-IT" sz="2300" b="1" dirty="0"/>
              <a:t>APP LIBRETTO D’IMPIANTO ELETTRICO</a:t>
            </a:r>
          </a:p>
        </p:txBody>
      </p:sp>
      <p:sp>
        <p:nvSpPr>
          <p:cNvPr id="4" name="Segnaposto numero diapositiva 5"/>
          <p:cNvSpPr txBox="1">
            <a:spLocks/>
          </p:cNvSpPr>
          <p:nvPr/>
        </p:nvSpPr>
        <p:spPr>
          <a:xfrm>
            <a:off x="698989" y="1052736"/>
            <a:ext cx="8508022" cy="5040560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00683F"/>
                </a:solidFill>
                <a:latin typeface="+mj-lt"/>
              </a:defRPr>
            </a:lvl1pPr>
          </a:lstStyle>
          <a:p>
            <a:pPr lvl="0" algn="l">
              <a:defRPr/>
            </a:pPr>
            <a:endParaRPr lang="it-IT" sz="1400" dirty="0">
              <a:solidFill>
                <a:schemeClr val="tx1"/>
              </a:solidFill>
            </a:endParaRPr>
          </a:p>
          <a:p>
            <a:pPr lvl="0" algn="just">
              <a:defRPr/>
            </a:pPr>
            <a:endParaRPr lang="it-IT" sz="1800" dirty="0">
              <a:solidFill>
                <a:schemeClr val="tx1"/>
              </a:solidFill>
            </a:endParaRPr>
          </a:p>
          <a:p>
            <a:pPr lvl="0" algn="just">
              <a:defRPr/>
            </a:pPr>
            <a:endParaRPr lang="it-IT" sz="1800" dirty="0">
              <a:solidFill>
                <a:schemeClr val="tx1"/>
              </a:solidFill>
            </a:endParaRPr>
          </a:p>
          <a:p>
            <a:pPr lvl="0" algn="just">
              <a:defRPr/>
            </a:pP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898397" y="1052736"/>
            <a:ext cx="7843333" cy="35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600" b="1" dirty="0">
                <a:ea typeface="Calibri"/>
                <a:cs typeface="Times New Roman"/>
              </a:rPr>
              <a:t> </a:t>
            </a:r>
          </a:p>
        </p:txBody>
      </p:sp>
      <p:sp>
        <p:nvSpPr>
          <p:cNvPr id="6" name="Shape 153"/>
          <p:cNvSpPr txBox="1">
            <a:spLocks/>
          </p:cNvSpPr>
          <p:nvPr/>
        </p:nvSpPr>
        <p:spPr>
          <a:xfrm>
            <a:off x="1297209" y="447542"/>
            <a:ext cx="7204199" cy="1093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9" b="0" i="0" u="none" strike="noStrike" cap="none" spc="0" baseline="0">
                <a:ln>
                  <a:noFill/>
                </a:ln>
                <a:solidFill>
                  <a:srgbClr val="009193"/>
                </a:solidFill>
                <a:uFillTx/>
                <a:latin typeface="Avenir Heavy"/>
                <a:ea typeface="Avenir Heavy"/>
                <a:cs typeface="Avenir Heavy"/>
                <a:sym typeface="Avenir Heavy"/>
              </a:defRPr>
            </a:lvl1pPr>
            <a:lvl2pPr marL="0" marR="0" indent="0" algn="l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9" b="1" i="0" u="none" strike="noStrike" cap="none" spc="0" baseline="0">
                <a:ln>
                  <a:noFill/>
                </a:ln>
                <a:solidFill>
                  <a:srgbClr val="009193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9" b="1" i="0" u="none" strike="noStrike" cap="none" spc="0" baseline="0">
                <a:ln>
                  <a:noFill/>
                </a:ln>
                <a:solidFill>
                  <a:srgbClr val="009193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9" b="1" i="0" u="none" strike="noStrike" cap="none" spc="0" baseline="0">
                <a:ln>
                  <a:noFill/>
                </a:ln>
                <a:solidFill>
                  <a:srgbClr val="009193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9" b="1" i="0" u="none" strike="noStrike" cap="none" spc="0" baseline="0">
                <a:ln>
                  <a:noFill/>
                </a:ln>
                <a:solidFill>
                  <a:srgbClr val="009193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9" b="1" i="0" u="none" strike="noStrike" cap="none" spc="0" baseline="0">
                <a:ln>
                  <a:noFill/>
                </a:ln>
                <a:solidFill>
                  <a:srgbClr val="009193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9" b="1" i="0" u="none" strike="noStrike" cap="none" spc="0" baseline="0">
                <a:ln>
                  <a:noFill/>
                </a:ln>
                <a:solidFill>
                  <a:srgbClr val="009193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9" b="1" i="0" u="none" strike="noStrike" cap="none" spc="0" baseline="0">
                <a:ln>
                  <a:noFill/>
                </a:ln>
                <a:solidFill>
                  <a:srgbClr val="009193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9" b="1" i="0" u="none" strike="noStrike" cap="none" spc="0" baseline="0">
                <a:ln>
                  <a:noFill/>
                </a:ln>
                <a:solidFill>
                  <a:srgbClr val="009193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>
              <a:defRPr/>
            </a:pPr>
            <a:r>
              <a:rPr lang="it-IT" sz="3375" b="1" kern="0" dirty="0">
                <a:solidFill>
                  <a:srgbClr val="00882B">
                    <a:lumMod val="75000"/>
                  </a:srgbClr>
                </a:solidFill>
              </a:rPr>
              <a:t>Login</a:t>
            </a:r>
          </a:p>
        </p:txBody>
      </p:sp>
      <p:pic>
        <p:nvPicPr>
          <p:cNvPr id="8" name="image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644" y="807582"/>
            <a:ext cx="2911434" cy="5610012"/>
          </a:xfrm>
          <a:prstGeom prst="rect">
            <a:avLst/>
          </a:prstGeom>
          <a:ln>
            <a:solidFill>
              <a:srgbClr val="00882B">
                <a:lumMod val="75000"/>
              </a:srgbClr>
            </a:solidFill>
            <a:miter lim="4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9" name="Fumetto: rettangolo con angoli arrotondati 8"/>
          <p:cNvSpPr/>
          <p:nvPr/>
        </p:nvSpPr>
        <p:spPr>
          <a:xfrm>
            <a:off x="1297208" y="1787053"/>
            <a:ext cx="2984466" cy="1516019"/>
          </a:xfrm>
          <a:prstGeom prst="wedgeRoundRectCallout">
            <a:avLst>
              <a:gd name="adj1" fmla="val 87526"/>
              <a:gd name="adj2" fmla="val 25928"/>
              <a:gd name="adj3" fmla="val 16667"/>
            </a:avLst>
          </a:prstGeom>
          <a:solidFill>
            <a:srgbClr val="FFFFFF"/>
          </a:solidFill>
          <a:ln w="6350" cap="flat">
            <a:solidFill>
              <a:srgbClr val="00882B">
                <a:lumMod val="75000"/>
              </a:srgbClr>
            </a:solidFill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>
              <a:defRPr/>
            </a:pPr>
            <a:r>
              <a:rPr lang="it-IT" sz="1687" kern="0" dirty="0">
                <a:solidFill>
                  <a:srgbClr val="00882B">
                    <a:lumMod val="75000"/>
                  </a:srgbClr>
                </a:solidFill>
                <a:uFill>
                  <a:solidFill>
                    <a:srgbClr val="0000FF"/>
                  </a:solidFill>
                </a:uFill>
                <a:latin typeface="Avenir Book"/>
                <a:ea typeface="Avenir Book"/>
                <a:cs typeface="Avenir Book"/>
                <a:sym typeface="Avenir Book"/>
              </a:rPr>
              <a:t>Attraverso l’inserimento della email e della password dell’Amministratore, gli utenti potranno </a:t>
            </a:r>
            <a:r>
              <a:rPr lang="it-IT" sz="1687" b="1" kern="0" dirty="0">
                <a:solidFill>
                  <a:srgbClr val="00882B">
                    <a:lumMod val="75000"/>
                  </a:srgbClr>
                </a:solidFill>
                <a:uFill>
                  <a:solidFill>
                    <a:srgbClr val="0000FF"/>
                  </a:solidFill>
                </a:uFill>
                <a:latin typeface="Avenir Book"/>
                <a:ea typeface="Avenir Book"/>
                <a:cs typeface="Avenir Book"/>
                <a:sym typeface="Avenir Book"/>
              </a:rPr>
              <a:t>accedere</a:t>
            </a:r>
            <a:r>
              <a:rPr lang="it-IT" sz="1687" kern="0" dirty="0">
                <a:solidFill>
                  <a:srgbClr val="00882B">
                    <a:lumMod val="75000"/>
                  </a:srgbClr>
                </a:solidFill>
                <a:uFill>
                  <a:solidFill>
                    <a:srgbClr val="0000FF"/>
                  </a:solidFill>
                </a:uFill>
                <a:latin typeface="Avenir Book"/>
                <a:ea typeface="Avenir Book"/>
                <a:cs typeface="Avenir Book"/>
                <a:sym typeface="Avenir Book"/>
              </a:rPr>
              <a:t> alle sezioni operative della App.</a:t>
            </a:r>
          </a:p>
        </p:txBody>
      </p:sp>
      <p:sp>
        <p:nvSpPr>
          <p:cNvPr id="10" name="Fumetto: rettangolo con angoli arrotondati 9"/>
          <p:cNvSpPr/>
          <p:nvPr/>
        </p:nvSpPr>
        <p:spPr>
          <a:xfrm>
            <a:off x="1297208" y="3382709"/>
            <a:ext cx="2984466" cy="941535"/>
          </a:xfrm>
          <a:prstGeom prst="wedgeRoundRectCallout">
            <a:avLst>
              <a:gd name="adj1" fmla="val 86400"/>
              <a:gd name="adj2" fmla="val -11201"/>
              <a:gd name="adj3" fmla="val 16667"/>
            </a:avLst>
          </a:prstGeom>
          <a:solidFill>
            <a:srgbClr val="FFFFFF"/>
          </a:solidFill>
          <a:ln w="6350" cap="flat">
            <a:solidFill>
              <a:srgbClr val="00882B">
                <a:lumMod val="75000"/>
              </a:srgbClr>
            </a:solidFill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just" defTabSz="410751" hangingPunct="0">
              <a:defRPr sz="2400">
                <a:solidFill>
                  <a:srgbClr val="02919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it-IT" sz="1687" kern="0" dirty="0">
                <a:solidFill>
                  <a:srgbClr val="00882B">
                    <a:lumMod val="75000"/>
                  </a:srgbClr>
                </a:solidFill>
                <a:latin typeface="Avenir Heavy"/>
                <a:ea typeface="Avenir Heavy"/>
                <a:cs typeface="Avenir Heavy"/>
                <a:sym typeface="Avenir Heavy"/>
              </a:rPr>
              <a:t>Possibilità di </a:t>
            </a:r>
            <a:r>
              <a:rPr lang="it-IT" sz="1687" b="1" kern="0" dirty="0">
                <a:solidFill>
                  <a:srgbClr val="00882B">
                    <a:lumMod val="75000"/>
                  </a:srgbClr>
                </a:solidFill>
                <a:latin typeface="Avenir Heavy"/>
                <a:ea typeface="Avenir Heavy"/>
                <a:cs typeface="Avenir Heavy"/>
                <a:sym typeface="Avenir Heavy"/>
              </a:rPr>
              <a:t>mostrare</a:t>
            </a:r>
            <a:r>
              <a:rPr lang="it-IT" sz="1687" kern="0" dirty="0">
                <a:solidFill>
                  <a:srgbClr val="00882B">
                    <a:lumMod val="75000"/>
                  </a:srgbClr>
                </a:solidFill>
                <a:latin typeface="Avenir Heavy"/>
                <a:ea typeface="Avenir Heavy"/>
                <a:cs typeface="Avenir Heavy"/>
                <a:sym typeface="Avenir Heavy"/>
              </a:rPr>
              <a:t> e </a:t>
            </a:r>
            <a:r>
              <a:rPr lang="it-IT" sz="1687" b="1" kern="0" dirty="0">
                <a:solidFill>
                  <a:srgbClr val="00882B">
                    <a:lumMod val="75000"/>
                  </a:srgbClr>
                </a:solidFill>
                <a:latin typeface="Avenir Heavy"/>
                <a:ea typeface="Avenir Heavy"/>
                <a:cs typeface="Avenir Heavy"/>
                <a:sym typeface="Avenir Heavy"/>
              </a:rPr>
              <a:t>salvare </a:t>
            </a:r>
            <a:r>
              <a:rPr lang="it-IT" sz="1687" kern="0" dirty="0">
                <a:solidFill>
                  <a:srgbClr val="00882B">
                    <a:lumMod val="75000"/>
                  </a:srgbClr>
                </a:solidFill>
                <a:latin typeface="Avenir Heavy"/>
                <a:ea typeface="Avenir Heavy"/>
                <a:cs typeface="Avenir Heavy"/>
                <a:sym typeface="Avenir Heavy"/>
              </a:rPr>
              <a:t>la password (</a:t>
            </a:r>
            <a:r>
              <a:rPr lang="it-IT" sz="1687" kern="0" dirty="0" err="1">
                <a:solidFill>
                  <a:srgbClr val="00882B">
                    <a:lumMod val="75000"/>
                  </a:srgbClr>
                </a:solidFill>
                <a:latin typeface="Avenir Heavy"/>
                <a:ea typeface="Avenir Heavy"/>
                <a:cs typeface="Avenir Heavy"/>
                <a:sym typeface="Avenir Heavy"/>
              </a:rPr>
              <a:t>pw</a:t>
            </a:r>
            <a:r>
              <a:rPr lang="it-IT" sz="1687" kern="0" dirty="0">
                <a:solidFill>
                  <a:srgbClr val="00882B">
                    <a:lumMod val="75000"/>
                  </a:srgbClr>
                </a:solidFill>
                <a:latin typeface="Avenir Heavy"/>
                <a:ea typeface="Avenir Heavy"/>
                <a:cs typeface="Avenir Heavy"/>
                <a:sym typeface="Avenir Heavy"/>
              </a:rPr>
              <a:t> Amm. e Collaboratori = diverse )</a:t>
            </a:r>
          </a:p>
        </p:txBody>
      </p:sp>
      <p:sp>
        <p:nvSpPr>
          <p:cNvPr id="11" name="Fumetto: rettangolo con angoli arrotondati 10"/>
          <p:cNvSpPr/>
          <p:nvPr/>
        </p:nvSpPr>
        <p:spPr>
          <a:xfrm>
            <a:off x="1297207" y="5307241"/>
            <a:ext cx="3268036" cy="654293"/>
          </a:xfrm>
          <a:prstGeom prst="wedgeRoundRectCallout">
            <a:avLst>
              <a:gd name="adj1" fmla="val 76136"/>
              <a:gd name="adj2" fmla="val 21935"/>
              <a:gd name="adj3" fmla="val 16667"/>
            </a:avLst>
          </a:prstGeom>
          <a:solidFill>
            <a:srgbClr val="FFFFFF"/>
          </a:solidFill>
          <a:ln w="6350" cap="flat">
            <a:solidFill>
              <a:srgbClr val="00882B">
                <a:lumMod val="75000"/>
              </a:srgbClr>
            </a:solidFill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just" defTabSz="410751" hangingPunct="0">
              <a:defRPr sz="2400">
                <a:solidFill>
                  <a:srgbClr val="02919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it-IT" sz="1687" kern="0" dirty="0">
                <a:solidFill>
                  <a:srgbClr val="00882B">
                    <a:lumMod val="75000"/>
                  </a:srgbClr>
                </a:solidFill>
                <a:latin typeface="Avenir Book"/>
                <a:ea typeface="Avenir Book"/>
                <a:cs typeface="Avenir Book"/>
                <a:sym typeface="Avenir Book"/>
              </a:rPr>
              <a:t>Possibilità di richiedere una </a:t>
            </a:r>
            <a:r>
              <a:rPr lang="it-IT" sz="1687" b="1" kern="0" dirty="0">
                <a:solidFill>
                  <a:srgbClr val="00882B">
                    <a:lumMod val="75000"/>
                  </a:srgbClr>
                </a:solidFill>
                <a:latin typeface="Avenir Book"/>
                <a:ea typeface="Avenir Book"/>
                <a:cs typeface="Avenir Book"/>
                <a:sym typeface="Avenir Book"/>
              </a:rPr>
              <a:t>nuova password </a:t>
            </a:r>
          </a:p>
        </p:txBody>
      </p:sp>
    </p:spTree>
    <p:extLst>
      <p:ext uri="{BB962C8B-B14F-4D97-AF65-F5344CB8AC3E}">
        <p14:creationId xmlns:p14="http://schemas.microsoft.com/office/powerpoint/2010/main" val="1692953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5"/>
          <p:cNvSpPr txBox="1">
            <a:spLocks/>
          </p:cNvSpPr>
          <p:nvPr/>
        </p:nvSpPr>
        <p:spPr>
          <a:xfrm>
            <a:off x="344488" y="366776"/>
            <a:ext cx="7400207" cy="360040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00683F"/>
                </a:solidFill>
                <a:latin typeface="+mj-lt"/>
              </a:defRPr>
            </a:lvl1pPr>
          </a:lstStyle>
          <a:p>
            <a:pPr algn="l">
              <a:defRPr/>
            </a:pPr>
            <a:r>
              <a:rPr lang="it-IT" sz="2300" b="1" dirty="0"/>
              <a:t>APP LIBRETTO D’IMPIANTO ELETTRICO</a:t>
            </a:r>
          </a:p>
        </p:txBody>
      </p:sp>
      <p:sp>
        <p:nvSpPr>
          <p:cNvPr id="4" name="Segnaposto numero diapositiva 5"/>
          <p:cNvSpPr txBox="1">
            <a:spLocks/>
          </p:cNvSpPr>
          <p:nvPr/>
        </p:nvSpPr>
        <p:spPr>
          <a:xfrm>
            <a:off x="698989" y="1052736"/>
            <a:ext cx="8508022" cy="5040560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00683F"/>
                </a:solidFill>
                <a:latin typeface="+mj-lt"/>
              </a:defRPr>
            </a:lvl1pPr>
          </a:lstStyle>
          <a:p>
            <a:pPr lvl="0" algn="l">
              <a:defRPr/>
            </a:pPr>
            <a:endParaRPr lang="it-IT" sz="1400" dirty="0">
              <a:solidFill>
                <a:schemeClr val="tx1"/>
              </a:solidFill>
            </a:endParaRPr>
          </a:p>
          <a:p>
            <a:pPr lvl="0" algn="just">
              <a:defRPr/>
            </a:pPr>
            <a:endParaRPr lang="it-IT" sz="1800" dirty="0">
              <a:solidFill>
                <a:schemeClr val="tx1"/>
              </a:solidFill>
            </a:endParaRPr>
          </a:p>
          <a:p>
            <a:pPr lvl="0" algn="just">
              <a:defRPr/>
            </a:pPr>
            <a:endParaRPr lang="it-IT" sz="1800" dirty="0">
              <a:solidFill>
                <a:schemeClr val="tx1"/>
              </a:solidFill>
            </a:endParaRPr>
          </a:p>
          <a:p>
            <a:pPr lvl="0" algn="just">
              <a:defRPr/>
            </a:pP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898397" y="1052736"/>
            <a:ext cx="7843333" cy="35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600" b="1" dirty="0">
                <a:ea typeface="Calibri"/>
                <a:cs typeface="Times New Roman"/>
              </a:rPr>
              <a:t> </a:t>
            </a:r>
          </a:p>
        </p:txBody>
      </p:sp>
      <p:sp>
        <p:nvSpPr>
          <p:cNvPr id="13" name="Shape 153"/>
          <p:cNvSpPr txBox="1">
            <a:spLocks/>
          </p:cNvSpPr>
          <p:nvPr/>
        </p:nvSpPr>
        <p:spPr>
          <a:xfrm>
            <a:off x="1287092" y="471244"/>
            <a:ext cx="7204199" cy="1093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9" b="0" i="0" u="none" strike="noStrike" cap="none" spc="0" baseline="0">
                <a:ln>
                  <a:noFill/>
                </a:ln>
                <a:solidFill>
                  <a:srgbClr val="009193"/>
                </a:solidFill>
                <a:uFillTx/>
                <a:latin typeface="Avenir Heavy"/>
                <a:ea typeface="Avenir Heavy"/>
                <a:cs typeface="Avenir Heavy"/>
                <a:sym typeface="Avenir Heavy"/>
              </a:defRPr>
            </a:lvl1pPr>
            <a:lvl2pPr marL="0" marR="0" indent="0" algn="l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9" b="1" i="0" u="none" strike="noStrike" cap="none" spc="0" baseline="0">
                <a:ln>
                  <a:noFill/>
                </a:ln>
                <a:solidFill>
                  <a:srgbClr val="009193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9" b="1" i="0" u="none" strike="noStrike" cap="none" spc="0" baseline="0">
                <a:ln>
                  <a:noFill/>
                </a:ln>
                <a:solidFill>
                  <a:srgbClr val="009193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9" b="1" i="0" u="none" strike="noStrike" cap="none" spc="0" baseline="0">
                <a:ln>
                  <a:noFill/>
                </a:ln>
                <a:solidFill>
                  <a:srgbClr val="009193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9" b="1" i="0" u="none" strike="noStrike" cap="none" spc="0" baseline="0">
                <a:ln>
                  <a:noFill/>
                </a:ln>
                <a:solidFill>
                  <a:srgbClr val="009193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9" b="1" i="0" u="none" strike="noStrike" cap="none" spc="0" baseline="0">
                <a:ln>
                  <a:noFill/>
                </a:ln>
                <a:solidFill>
                  <a:srgbClr val="009193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9" b="1" i="0" u="none" strike="noStrike" cap="none" spc="0" baseline="0">
                <a:ln>
                  <a:noFill/>
                </a:ln>
                <a:solidFill>
                  <a:srgbClr val="009193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9" b="1" i="0" u="none" strike="noStrike" cap="none" spc="0" baseline="0">
                <a:ln>
                  <a:noFill/>
                </a:ln>
                <a:solidFill>
                  <a:srgbClr val="009193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9" b="1" i="0" u="none" strike="noStrike" cap="none" spc="0" baseline="0">
                <a:ln>
                  <a:noFill/>
                </a:ln>
                <a:solidFill>
                  <a:srgbClr val="009193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>
              <a:defRPr/>
            </a:pPr>
            <a:r>
              <a:rPr lang="it-IT" sz="3375" b="1" kern="0" dirty="0">
                <a:solidFill>
                  <a:srgbClr val="00882B">
                    <a:lumMod val="75000"/>
                  </a:srgbClr>
                </a:solidFill>
              </a:rPr>
              <a:t>Homepage</a:t>
            </a:r>
          </a:p>
        </p:txBody>
      </p:sp>
      <p:sp>
        <p:nvSpPr>
          <p:cNvPr id="15" name="Fumetto: rettangolo con angoli arrotondati 14"/>
          <p:cNvSpPr/>
          <p:nvPr/>
        </p:nvSpPr>
        <p:spPr>
          <a:xfrm>
            <a:off x="1287092" y="1732366"/>
            <a:ext cx="2984466" cy="654293"/>
          </a:xfrm>
          <a:prstGeom prst="wedgeRoundRectCallout">
            <a:avLst>
              <a:gd name="adj1" fmla="val 90198"/>
              <a:gd name="adj2" fmla="val -139404"/>
              <a:gd name="adj3" fmla="val 16667"/>
            </a:avLst>
          </a:prstGeom>
          <a:solidFill>
            <a:srgbClr val="FFFFFF"/>
          </a:solidFill>
          <a:ln w="6350" cap="flat">
            <a:solidFill>
              <a:srgbClr val="00882B">
                <a:lumMod val="75000"/>
              </a:srgbClr>
            </a:solidFill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>
              <a:defRPr/>
            </a:pPr>
            <a:r>
              <a:rPr lang="it-IT" sz="1687" b="1" kern="0" dirty="0">
                <a:solidFill>
                  <a:srgbClr val="00882B">
                    <a:lumMod val="75000"/>
                  </a:srgbClr>
                </a:solidFill>
                <a:uFill>
                  <a:solidFill>
                    <a:srgbClr val="0000FF"/>
                  </a:solidFill>
                </a:uFill>
                <a:latin typeface="Avenir Book"/>
                <a:ea typeface="Avenir Book"/>
                <a:cs typeface="Avenir Book"/>
                <a:sym typeface="Avenir Book"/>
              </a:rPr>
              <a:t>Menù</a:t>
            </a:r>
            <a:r>
              <a:rPr lang="it-IT" sz="1687" kern="0" dirty="0">
                <a:solidFill>
                  <a:srgbClr val="00882B">
                    <a:lumMod val="75000"/>
                  </a:srgbClr>
                </a:solidFill>
                <a:uFill>
                  <a:solidFill>
                    <a:srgbClr val="0000FF"/>
                  </a:solidFill>
                </a:uFill>
                <a:latin typeface="Avenir Book"/>
                <a:ea typeface="Avenir Book"/>
                <a:cs typeface="Avenir Book"/>
                <a:sym typeface="Avenir Book"/>
              </a:rPr>
              <a:t> con accesso diretto alle principali funzioni.</a:t>
            </a:r>
          </a:p>
        </p:txBody>
      </p:sp>
      <p:sp>
        <p:nvSpPr>
          <p:cNvPr id="16" name="Fumetto: rettangolo con angoli arrotondati 15"/>
          <p:cNvSpPr/>
          <p:nvPr/>
        </p:nvSpPr>
        <p:spPr>
          <a:xfrm>
            <a:off x="1287091" y="3055545"/>
            <a:ext cx="2984466" cy="654293"/>
          </a:xfrm>
          <a:prstGeom prst="wedgeRoundRectCallout">
            <a:avLst>
              <a:gd name="adj1" fmla="val 90074"/>
              <a:gd name="adj2" fmla="val -85103"/>
              <a:gd name="adj3" fmla="val 16667"/>
            </a:avLst>
          </a:prstGeom>
          <a:solidFill>
            <a:srgbClr val="FFFFFF"/>
          </a:solidFill>
          <a:ln w="6350" cap="flat">
            <a:solidFill>
              <a:srgbClr val="00882B">
                <a:lumMod val="75000"/>
              </a:srgbClr>
            </a:solidFill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>
              <a:defRPr sz="2400">
                <a:solidFill>
                  <a:srgbClr val="02919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it-IT" sz="1687" kern="0" dirty="0">
                <a:solidFill>
                  <a:srgbClr val="00882B">
                    <a:lumMod val="75000"/>
                  </a:srgbClr>
                </a:solidFill>
                <a:latin typeface="Avenir Book"/>
                <a:ea typeface="Avenir Heavy"/>
                <a:cs typeface="Avenir Heavy"/>
                <a:sym typeface="Avenir Heavy"/>
              </a:rPr>
              <a:t>Elenco </a:t>
            </a:r>
            <a:r>
              <a:rPr lang="it-IT" sz="1687" b="1" kern="0" dirty="0">
                <a:solidFill>
                  <a:srgbClr val="00882B">
                    <a:lumMod val="75000"/>
                  </a:srgbClr>
                </a:solidFill>
                <a:latin typeface="Avenir Book"/>
                <a:ea typeface="Avenir Heavy"/>
                <a:cs typeface="Avenir Heavy"/>
                <a:sym typeface="Avenir Heavy"/>
              </a:rPr>
              <a:t>notifiche</a:t>
            </a:r>
            <a:r>
              <a:rPr lang="it-IT" sz="1687" kern="0" dirty="0">
                <a:solidFill>
                  <a:srgbClr val="00882B">
                    <a:lumMod val="75000"/>
                  </a:srgbClr>
                </a:solidFill>
                <a:latin typeface="Avenir Book"/>
                <a:ea typeface="Avenir Heavy"/>
                <a:cs typeface="Avenir Heavy"/>
                <a:sym typeface="Avenir Heavy"/>
              </a:rPr>
              <a:t> in ordine cronologico. 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="" xmlns:a16="http://schemas.microsoft.com/office/drawing/2014/main" id="{15D81F21-2087-4E11-996A-6469D3FB89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452" y="845987"/>
            <a:ext cx="3832160" cy="5535342"/>
          </a:xfrm>
          <a:prstGeom prst="rect">
            <a:avLst/>
          </a:prstGeom>
        </p:spPr>
      </p:pic>
      <p:sp>
        <p:nvSpPr>
          <p:cNvPr id="17" name="Fumetto: rettangolo con angoli arrotondati 16"/>
          <p:cNvSpPr/>
          <p:nvPr/>
        </p:nvSpPr>
        <p:spPr>
          <a:xfrm>
            <a:off x="1357955" y="5108237"/>
            <a:ext cx="3268036" cy="1228777"/>
          </a:xfrm>
          <a:prstGeom prst="wedgeRoundRectCallout">
            <a:avLst>
              <a:gd name="adj1" fmla="val 137588"/>
              <a:gd name="adj2" fmla="val -130998"/>
              <a:gd name="adj3" fmla="val 16667"/>
            </a:avLst>
          </a:prstGeom>
          <a:solidFill>
            <a:srgbClr val="FFFFFF"/>
          </a:solidFill>
          <a:ln w="6350" cap="flat">
            <a:solidFill>
              <a:srgbClr val="00882B">
                <a:lumMod val="75000"/>
              </a:srgbClr>
            </a:solidFill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just" defTabSz="410751" hangingPunct="0">
              <a:defRPr sz="2400">
                <a:solidFill>
                  <a:srgbClr val="02919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it-IT" sz="1687" kern="0" dirty="0">
                <a:solidFill>
                  <a:srgbClr val="00882B">
                    <a:lumMod val="75000"/>
                  </a:srgbClr>
                </a:solidFill>
                <a:latin typeface="Avenir Book"/>
                <a:ea typeface="Avenir Book"/>
                <a:cs typeface="Avenir Book"/>
                <a:sym typeface="Avenir Book"/>
              </a:rPr>
              <a:t>L’utente potrà identificare un impianto o visionare l’elenco completo dei propri impianti per amministrarli.</a:t>
            </a:r>
            <a:endParaRPr lang="it-IT" sz="1687" b="1" kern="0" dirty="0">
              <a:solidFill>
                <a:srgbClr val="00882B">
                  <a:lumMod val="75000"/>
                </a:srgbClr>
              </a:solidFill>
              <a:latin typeface="Avenir Book"/>
              <a:ea typeface="Avenir Book"/>
              <a:cs typeface="Avenir Book"/>
              <a:sym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306984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5"/>
          <p:cNvSpPr txBox="1">
            <a:spLocks/>
          </p:cNvSpPr>
          <p:nvPr/>
        </p:nvSpPr>
        <p:spPr>
          <a:xfrm>
            <a:off x="344488" y="366776"/>
            <a:ext cx="7400207" cy="360040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00683F"/>
                </a:solidFill>
                <a:latin typeface="+mj-lt"/>
              </a:defRPr>
            </a:lvl1pPr>
          </a:lstStyle>
          <a:p>
            <a:pPr algn="l">
              <a:defRPr/>
            </a:pPr>
            <a:r>
              <a:rPr lang="it-IT" sz="2300" b="1" dirty="0"/>
              <a:t>APP LIBRETTO D’IMPIANTO ELETTRICO</a:t>
            </a:r>
          </a:p>
        </p:txBody>
      </p:sp>
      <p:sp>
        <p:nvSpPr>
          <p:cNvPr id="4" name="Segnaposto numero diapositiva 5"/>
          <p:cNvSpPr txBox="1">
            <a:spLocks/>
          </p:cNvSpPr>
          <p:nvPr/>
        </p:nvSpPr>
        <p:spPr>
          <a:xfrm>
            <a:off x="698989" y="1052736"/>
            <a:ext cx="8508022" cy="5040560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00683F"/>
                </a:solidFill>
                <a:latin typeface="+mj-lt"/>
              </a:defRPr>
            </a:lvl1pPr>
          </a:lstStyle>
          <a:p>
            <a:pPr lvl="0" algn="l">
              <a:defRPr/>
            </a:pPr>
            <a:endParaRPr lang="it-IT" sz="1400" dirty="0">
              <a:solidFill>
                <a:schemeClr val="tx1"/>
              </a:solidFill>
            </a:endParaRPr>
          </a:p>
          <a:p>
            <a:pPr lvl="0" algn="just">
              <a:defRPr/>
            </a:pPr>
            <a:endParaRPr lang="it-IT" sz="1800" dirty="0">
              <a:solidFill>
                <a:schemeClr val="tx1"/>
              </a:solidFill>
            </a:endParaRPr>
          </a:p>
          <a:p>
            <a:pPr lvl="0" algn="just">
              <a:defRPr/>
            </a:pPr>
            <a:endParaRPr lang="it-IT" sz="1800" dirty="0">
              <a:solidFill>
                <a:schemeClr val="tx1"/>
              </a:solidFill>
            </a:endParaRPr>
          </a:p>
          <a:p>
            <a:pPr lvl="0" algn="just">
              <a:defRPr/>
            </a:pP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898397" y="1052736"/>
            <a:ext cx="7843333" cy="35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600" b="1" dirty="0">
                <a:ea typeface="Calibri"/>
                <a:cs typeface="Times New Roman"/>
              </a:rPr>
              <a:t> </a:t>
            </a:r>
          </a:p>
        </p:txBody>
      </p:sp>
      <p:sp>
        <p:nvSpPr>
          <p:cNvPr id="11" name="Shape 153"/>
          <p:cNvSpPr txBox="1">
            <a:spLocks/>
          </p:cNvSpPr>
          <p:nvPr/>
        </p:nvSpPr>
        <p:spPr>
          <a:xfrm>
            <a:off x="897710" y="405977"/>
            <a:ext cx="7204199" cy="1093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9" b="0" i="0" u="none" strike="noStrike" cap="none" spc="0" baseline="0">
                <a:ln>
                  <a:noFill/>
                </a:ln>
                <a:solidFill>
                  <a:srgbClr val="009193"/>
                </a:solidFill>
                <a:uFillTx/>
                <a:latin typeface="Avenir Heavy"/>
                <a:ea typeface="Avenir Heavy"/>
                <a:cs typeface="Avenir Heavy"/>
                <a:sym typeface="Avenir Heavy"/>
              </a:defRPr>
            </a:lvl1pPr>
            <a:lvl2pPr marL="0" marR="0" indent="0" algn="l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9" b="1" i="0" u="none" strike="noStrike" cap="none" spc="0" baseline="0">
                <a:ln>
                  <a:noFill/>
                </a:ln>
                <a:solidFill>
                  <a:srgbClr val="009193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9" b="1" i="0" u="none" strike="noStrike" cap="none" spc="0" baseline="0">
                <a:ln>
                  <a:noFill/>
                </a:ln>
                <a:solidFill>
                  <a:srgbClr val="009193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9" b="1" i="0" u="none" strike="noStrike" cap="none" spc="0" baseline="0">
                <a:ln>
                  <a:noFill/>
                </a:ln>
                <a:solidFill>
                  <a:srgbClr val="009193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9" b="1" i="0" u="none" strike="noStrike" cap="none" spc="0" baseline="0">
                <a:ln>
                  <a:noFill/>
                </a:ln>
                <a:solidFill>
                  <a:srgbClr val="009193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9" b="1" i="0" u="none" strike="noStrike" cap="none" spc="0" baseline="0">
                <a:ln>
                  <a:noFill/>
                </a:ln>
                <a:solidFill>
                  <a:srgbClr val="009193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9" b="1" i="0" u="none" strike="noStrike" cap="none" spc="0" baseline="0">
                <a:ln>
                  <a:noFill/>
                </a:ln>
                <a:solidFill>
                  <a:srgbClr val="009193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9" b="1" i="0" u="none" strike="noStrike" cap="none" spc="0" baseline="0">
                <a:ln>
                  <a:noFill/>
                </a:ln>
                <a:solidFill>
                  <a:srgbClr val="009193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9" b="1" i="0" u="none" strike="noStrike" cap="none" spc="0" baseline="0">
                <a:ln>
                  <a:noFill/>
                </a:ln>
                <a:solidFill>
                  <a:srgbClr val="009193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>
              <a:defRPr/>
            </a:pPr>
            <a:r>
              <a:rPr lang="it-IT" sz="2953" b="1" kern="0" dirty="0" err="1">
                <a:solidFill>
                  <a:srgbClr val="00882B">
                    <a:lumMod val="75000"/>
                  </a:srgbClr>
                </a:solidFill>
              </a:rPr>
              <a:t>Homepage_Amministra</a:t>
            </a:r>
            <a:r>
              <a:rPr lang="it-IT" sz="2953" b="1" kern="0" dirty="0">
                <a:solidFill>
                  <a:srgbClr val="00882B">
                    <a:lumMod val="75000"/>
                  </a:srgbClr>
                </a:solidFill>
              </a:rPr>
              <a:t> Impianto</a:t>
            </a:r>
          </a:p>
        </p:txBody>
      </p:sp>
      <p:pic>
        <p:nvPicPr>
          <p:cNvPr id="12" name="image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997" y="1226569"/>
            <a:ext cx="2629138" cy="5066057"/>
          </a:xfrm>
          <a:prstGeom prst="rect">
            <a:avLst/>
          </a:prstGeom>
          <a:ln>
            <a:solidFill>
              <a:srgbClr val="00882B">
                <a:lumMod val="75000"/>
              </a:srgbClr>
            </a:solidFill>
            <a:miter lim="4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5" name="Fumetto: rettangolo con angoli arrotondati 14"/>
          <p:cNvSpPr/>
          <p:nvPr/>
        </p:nvSpPr>
        <p:spPr>
          <a:xfrm>
            <a:off x="898558" y="1298163"/>
            <a:ext cx="2268040" cy="2618395"/>
          </a:xfrm>
          <a:prstGeom prst="wedgeRoundRectCallout">
            <a:avLst>
              <a:gd name="adj1" fmla="val 69009"/>
              <a:gd name="adj2" fmla="val -20372"/>
              <a:gd name="adj3" fmla="val 16667"/>
            </a:avLst>
          </a:prstGeom>
          <a:solidFill>
            <a:srgbClr val="FFFFFF"/>
          </a:solidFill>
          <a:ln w="6350" cap="flat">
            <a:solidFill>
              <a:srgbClr val="00882B">
                <a:lumMod val="75000"/>
              </a:srgbClr>
            </a:solidFill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>
              <a:defRPr/>
            </a:pPr>
            <a:r>
              <a:rPr lang="it-IT" sz="1687" kern="0" dirty="0">
                <a:solidFill>
                  <a:srgbClr val="00882B">
                    <a:lumMod val="75000"/>
                  </a:srgbClr>
                </a:solidFill>
                <a:uFill>
                  <a:solidFill>
                    <a:srgbClr val="0000FF"/>
                  </a:solidFill>
                </a:uFill>
                <a:latin typeface="Avenir Book"/>
                <a:ea typeface="Avenir Book"/>
                <a:cs typeface="Avenir Book"/>
                <a:sym typeface="Avenir Book"/>
              </a:rPr>
              <a:t>La pagina Amministra Impianti consentirà all’utente di visionare gli impianti gestiti dalla propria azienda o il risultato della ricerca effettuata tramite Identifica Impianto.</a:t>
            </a:r>
          </a:p>
        </p:txBody>
      </p:sp>
      <p:sp>
        <p:nvSpPr>
          <p:cNvPr id="16" name="Fumetto: rettangolo con angoli arrotondati 15"/>
          <p:cNvSpPr/>
          <p:nvPr/>
        </p:nvSpPr>
        <p:spPr>
          <a:xfrm>
            <a:off x="901059" y="4394805"/>
            <a:ext cx="2268040" cy="1228777"/>
          </a:xfrm>
          <a:prstGeom prst="wedgeRoundRectCallout">
            <a:avLst>
              <a:gd name="adj1" fmla="val 68091"/>
              <a:gd name="adj2" fmla="val 20625"/>
              <a:gd name="adj3" fmla="val 16667"/>
            </a:avLst>
          </a:prstGeom>
          <a:solidFill>
            <a:srgbClr val="FFFFFF"/>
          </a:solidFill>
          <a:ln w="6350" cap="flat">
            <a:solidFill>
              <a:srgbClr val="00882B">
                <a:lumMod val="75000"/>
              </a:srgbClr>
            </a:solidFill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>
              <a:defRPr/>
            </a:pPr>
            <a:r>
              <a:rPr lang="it-IT" sz="1687" kern="0" dirty="0">
                <a:solidFill>
                  <a:srgbClr val="00882B">
                    <a:lumMod val="75000"/>
                  </a:srgbClr>
                </a:solidFill>
                <a:uFill>
                  <a:solidFill>
                    <a:srgbClr val="0000FF"/>
                  </a:solidFill>
                </a:uFill>
                <a:latin typeface="Avenir Book"/>
                <a:ea typeface="Avenir Book"/>
                <a:cs typeface="Avenir Book"/>
                <a:sym typeface="Avenir Book"/>
              </a:rPr>
              <a:t>Il pulsante </a:t>
            </a:r>
            <a:r>
              <a:rPr lang="it-IT" sz="1687" b="1" kern="0" dirty="0">
                <a:solidFill>
                  <a:srgbClr val="00882B">
                    <a:lumMod val="75000"/>
                  </a:srgbClr>
                </a:solidFill>
                <a:uFill>
                  <a:solidFill>
                    <a:srgbClr val="0000FF"/>
                  </a:solidFill>
                </a:uFill>
                <a:latin typeface="Avenir Book"/>
                <a:ea typeface="Avenir Book"/>
                <a:cs typeface="Avenir Book"/>
                <a:sym typeface="Avenir Book"/>
              </a:rPr>
              <a:t>Nuovo Impianto </a:t>
            </a:r>
            <a:r>
              <a:rPr lang="it-IT" sz="1687" kern="0" dirty="0">
                <a:solidFill>
                  <a:srgbClr val="00882B">
                    <a:lumMod val="75000"/>
                  </a:srgbClr>
                </a:solidFill>
                <a:uFill>
                  <a:solidFill>
                    <a:srgbClr val="0000FF"/>
                  </a:solidFill>
                </a:uFill>
                <a:latin typeface="Avenir Book"/>
                <a:ea typeface="Avenir Book"/>
                <a:cs typeface="Avenir Book"/>
                <a:sym typeface="Avenir Book"/>
              </a:rPr>
              <a:t>consentirà di aggiungere un nuovo impianto.</a:t>
            </a:r>
          </a:p>
        </p:txBody>
      </p:sp>
      <p:sp>
        <p:nvSpPr>
          <p:cNvPr id="17" name="Freccia a destra 16"/>
          <p:cNvSpPr/>
          <p:nvPr/>
        </p:nvSpPr>
        <p:spPr>
          <a:xfrm>
            <a:off x="6562405" y="2058313"/>
            <a:ext cx="518604" cy="916953"/>
          </a:xfrm>
          <a:prstGeom prst="rightArrow">
            <a:avLst>
              <a:gd name="adj1" fmla="val 50000"/>
              <a:gd name="adj2" fmla="val 86364"/>
            </a:avLst>
          </a:prstGeom>
          <a:solidFill>
            <a:srgbClr val="00882B">
              <a:lumMod val="75000"/>
            </a:srgbClr>
          </a:solidFill>
          <a:ln w="12700" cap="flat">
            <a:solidFill>
              <a:srgbClr val="009193"/>
            </a:solidFill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>
              <a:defRPr/>
            </a:pPr>
            <a:endParaRPr lang="it-IT" sz="2531" kern="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8" name="Freccia a destra 17"/>
          <p:cNvSpPr/>
          <p:nvPr/>
        </p:nvSpPr>
        <p:spPr>
          <a:xfrm>
            <a:off x="6575388" y="4360327"/>
            <a:ext cx="518604" cy="916953"/>
          </a:xfrm>
          <a:prstGeom prst="rightArrow">
            <a:avLst>
              <a:gd name="adj1" fmla="val 50000"/>
              <a:gd name="adj2" fmla="val 86364"/>
            </a:avLst>
          </a:prstGeom>
          <a:solidFill>
            <a:srgbClr val="00882B">
              <a:lumMod val="75000"/>
            </a:srgbClr>
          </a:solidFill>
          <a:ln w="12700" cap="flat">
            <a:solidFill>
              <a:srgbClr val="009193"/>
            </a:solidFill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>
              <a:defRPr/>
            </a:pPr>
            <a:endParaRPr lang="it-IT" sz="2531" kern="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9" name="Shape 150"/>
          <p:cNvSpPr/>
          <p:nvPr/>
        </p:nvSpPr>
        <p:spPr>
          <a:xfrm>
            <a:off x="6966034" y="2275601"/>
            <a:ext cx="1348347" cy="4183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9" tIns="35719" rIns="35719" bIns="35719" numCol="1" anchor="ctr">
            <a:spAutoFit/>
          </a:bodyPr>
          <a:lstStyle>
            <a:lvl1pPr>
              <a:defRPr sz="3200">
                <a:solidFill>
                  <a:srgbClr val="029193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algn="ctr" defTabSz="410751" hangingPunct="0">
              <a:defRPr/>
            </a:pPr>
            <a:r>
              <a:rPr lang="it-IT" sz="2250" kern="0" dirty="0">
                <a:solidFill>
                  <a:srgbClr val="00882B">
                    <a:lumMod val="75000"/>
                  </a:srgbClr>
                </a:solidFill>
              </a:rPr>
              <a:t>Libretti</a:t>
            </a:r>
            <a:endParaRPr sz="2250" kern="0" dirty="0">
              <a:solidFill>
                <a:srgbClr val="00882B">
                  <a:lumMod val="75000"/>
                </a:srgbClr>
              </a:solidFill>
            </a:endParaRPr>
          </a:p>
        </p:txBody>
      </p:sp>
      <p:sp>
        <p:nvSpPr>
          <p:cNvPr id="20" name="Shape 150"/>
          <p:cNvSpPr/>
          <p:nvPr/>
        </p:nvSpPr>
        <p:spPr>
          <a:xfrm>
            <a:off x="6906124" y="4380907"/>
            <a:ext cx="1660447" cy="7646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9" tIns="35719" rIns="35719" bIns="35719" numCol="1" anchor="ctr">
            <a:spAutoFit/>
          </a:bodyPr>
          <a:lstStyle>
            <a:lvl1pPr>
              <a:defRPr sz="3200">
                <a:solidFill>
                  <a:srgbClr val="029193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algn="ctr" defTabSz="410751" hangingPunct="0">
              <a:defRPr/>
            </a:pPr>
            <a:r>
              <a:rPr lang="it-IT" sz="2250" kern="0" dirty="0">
                <a:solidFill>
                  <a:srgbClr val="00882B">
                    <a:lumMod val="75000"/>
                  </a:srgbClr>
                </a:solidFill>
              </a:rPr>
              <a:t>Aggiungi</a:t>
            </a:r>
          </a:p>
          <a:p>
            <a:pPr algn="ctr" defTabSz="410751" hangingPunct="0">
              <a:defRPr/>
            </a:pPr>
            <a:r>
              <a:rPr lang="it-IT" sz="2250" kern="0" dirty="0">
                <a:solidFill>
                  <a:srgbClr val="00882B">
                    <a:lumMod val="75000"/>
                  </a:srgbClr>
                </a:solidFill>
              </a:rPr>
              <a:t>Impianto</a:t>
            </a:r>
            <a:endParaRPr sz="2250" kern="0" dirty="0">
              <a:solidFill>
                <a:srgbClr val="00882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876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5"/>
          <p:cNvSpPr txBox="1">
            <a:spLocks/>
          </p:cNvSpPr>
          <p:nvPr/>
        </p:nvSpPr>
        <p:spPr>
          <a:xfrm>
            <a:off x="344488" y="366776"/>
            <a:ext cx="7400207" cy="360040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00683F"/>
                </a:solidFill>
                <a:latin typeface="+mj-lt"/>
              </a:defRPr>
            </a:lvl1pPr>
          </a:lstStyle>
          <a:p>
            <a:pPr algn="l">
              <a:defRPr/>
            </a:pPr>
            <a:r>
              <a:rPr lang="it-IT" sz="2300" b="1" dirty="0"/>
              <a:t>APP LIBRETTO D’IMPIANTO ELETTRICO</a:t>
            </a:r>
          </a:p>
        </p:txBody>
      </p:sp>
      <p:sp>
        <p:nvSpPr>
          <p:cNvPr id="4" name="Segnaposto numero diapositiva 5"/>
          <p:cNvSpPr txBox="1">
            <a:spLocks/>
          </p:cNvSpPr>
          <p:nvPr/>
        </p:nvSpPr>
        <p:spPr>
          <a:xfrm>
            <a:off x="698989" y="1052736"/>
            <a:ext cx="8508022" cy="5040560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00683F"/>
                </a:solidFill>
                <a:latin typeface="+mj-lt"/>
              </a:defRPr>
            </a:lvl1pPr>
          </a:lstStyle>
          <a:p>
            <a:pPr lvl="0" algn="l">
              <a:defRPr/>
            </a:pPr>
            <a:endParaRPr lang="it-IT" sz="1400" dirty="0">
              <a:solidFill>
                <a:schemeClr val="tx1"/>
              </a:solidFill>
            </a:endParaRPr>
          </a:p>
          <a:p>
            <a:pPr lvl="0" algn="just">
              <a:defRPr/>
            </a:pPr>
            <a:endParaRPr lang="it-IT" sz="1800" dirty="0">
              <a:solidFill>
                <a:schemeClr val="tx1"/>
              </a:solidFill>
            </a:endParaRPr>
          </a:p>
          <a:p>
            <a:pPr lvl="0" algn="just">
              <a:defRPr/>
            </a:pPr>
            <a:endParaRPr lang="it-IT" sz="1800" dirty="0">
              <a:solidFill>
                <a:schemeClr val="tx1"/>
              </a:solidFill>
            </a:endParaRPr>
          </a:p>
          <a:p>
            <a:pPr lvl="0" algn="just">
              <a:defRPr/>
            </a:pP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898397" y="1052736"/>
            <a:ext cx="7843333" cy="35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600" b="1" dirty="0">
                <a:ea typeface="Calibri"/>
                <a:cs typeface="Times New Roman"/>
              </a:rPr>
              <a:t> </a:t>
            </a:r>
          </a:p>
        </p:txBody>
      </p:sp>
      <p:sp>
        <p:nvSpPr>
          <p:cNvPr id="11" name="Shape 171"/>
          <p:cNvSpPr/>
          <p:nvPr/>
        </p:nvSpPr>
        <p:spPr>
          <a:xfrm>
            <a:off x="4381224" y="1612069"/>
            <a:ext cx="907371" cy="15019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9594"/>
                </a:moveTo>
                <a:lnTo>
                  <a:pt x="0" y="2006"/>
                </a:lnTo>
                <a:cubicBezTo>
                  <a:pt x="0" y="898"/>
                  <a:pt x="1737" y="0"/>
                  <a:pt x="3880" y="0"/>
                </a:cubicBezTo>
                <a:lnTo>
                  <a:pt x="17720" y="0"/>
                </a:lnTo>
                <a:cubicBezTo>
                  <a:pt x="19863" y="0"/>
                  <a:pt x="21600" y="898"/>
                  <a:pt x="21600" y="2006"/>
                </a:cubicBezTo>
                <a:lnTo>
                  <a:pt x="21600" y="19594"/>
                </a:lnTo>
                <a:cubicBezTo>
                  <a:pt x="21600" y="20702"/>
                  <a:pt x="19863" y="21600"/>
                  <a:pt x="17720" y="21600"/>
                </a:cubicBezTo>
                <a:lnTo>
                  <a:pt x="3880" y="21600"/>
                </a:lnTo>
                <a:cubicBezTo>
                  <a:pt x="1737" y="21600"/>
                  <a:pt x="0" y="20702"/>
                  <a:pt x="0" y="19594"/>
                </a:cubicBezTo>
                <a:close/>
              </a:path>
            </a:pathLst>
          </a:custGeom>
          <a:solidFill>
            <a:srgbClr val="FFFFFF"/>
          </a:solidFill>
          <a:ln w="9525" cap="flat">
            <a:solidFill>
              <a:srgbClr val="00882B">
                <a:lumMod val="75000"/>
              </a:srgbClr>
            </a:solidFill>
            <a:prstDash val="solid"/>
            <a:miter lim="400000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pPr defTabSz="410751" hangingPunct="0">
              <a:defRPr sz="1500">
                <a:solidFill>
                  <a:srgbClr val="02919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it-IT" sz="1055" kern="0" dirty="0">
                <a:solidFill>
                  <a:srgbClr val="00882B">
                    <a:lumMod val="75000"/>
                  </a:srgbClr>
                </a:solidFill>
                <a:latin typeface="Avenir Book"/>
                <a:ea typeface="Avenir Book"/>
                <a:cs typeface="Avenir Book"/>
                <a:sym typeface="Avenir Book"/>
              </a:rPr>
              <a:t>Al passaggio successivo l’installatore inserirà i dati relativi al proprietario o all’inquilino. </a:t>
            </a:r>
            <a:endParaRPr sz="1055" kern="0" dirty="0">
              <a:solidFill>
                <a:srgbClr val="00882B">
                  <a:lumMod val="75000"/>
                </a:srgbClr>
              </a:solidFill>
              <a:latin typeface="Avenir Book"/>
              <a:ea typeface="Avenir Book"/>
              <a:cs typeface="Avenir Book"/>
              <a:sym typeface="Avenir Book"/>
            </a:endParaRPr>
          </a:p>
        </p:txBody>
      </p:sp>
      <p:sp>
        <p:nvSpPr>
          <p:cNvPr id="12" name="Freccia a destra 11"/>
          <p:cNvSpPr/>
          <p:nvPr/>
        </p:nvSpPr>
        <p:spPr>
          <a:xfrm>
            <a:off x="800260" y="3413778"/>
            <a:ext cx="427132" cy="916953"/>
          </a:xfrm>
          <a:prstGeom prst="rightArrow">
            <a:avLst>
              <a:gd name="adj1" fmla="val 50000"/>
              <a:gd name="adj2" fmla="val 86364"/>
            </a:avLst>
          </a:prstGeom>
          <a:solidFill>
            <a:srgbClr val="00882B">
              <a:lumMod val="75000"/>
            </a:srgbClr>
          </a:solidFill>
          <a:ln w="12700" cap="flat">
            <a:solidFill>
              <a:srgbClr val="009193"/>
            </a:solidFill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>
              <a:defRPr/>
            </a:pPr>
            <a:endParaRPr lang="it-IT" sz="2531" kern="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5" name="Shape 166"/>
          <p:cNvSpPr txBox="1">
            <a:spLocks/>
          </p:cNvSpPr>
          <p:nvPr/>
        </p:nvSpPr>
        <p:spPr>
          <a:xfrm>
            <a:off x="931331" y="492345"/>
            <a:ext cx="8067263" cy="1093190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>
            <a:norm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009193"/>
                </a:solidFill>
                <a:uFillTx/>
                <a:latin typeface="Avenir Heavy"/>
                <a:ea typeface="Avenir Heavy"/>
                <a:cs typeface="Avenir Heavy"/>
                <a:sym typeface="Avenir Heavy"/>
              </a:defRPr>
            </a:lvl1pPr>
            <a:lvl2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ln>
                  <a:noFill/>
                </a:ln>
                <a:solidFill>
                  <a:srgbClr val="009193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ln>
                  <a:noFill/>
                </a:ln>
                <a:solidFill>
                  <a:srgbClr val="009193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ln>
                  <a:noFill/>
                </a:ln>
                <a:solidFill>
                  <a:srgbClr val="009193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ln>
                  <a:noFill/>
                </a:ln>
                <a:solidFill>
                  <a:srgbClr val="009193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ln>
                  <a:noFill/>
                </a:ln>
                <a:solidFill>
                  <a:srgbClr val="009193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ln>
                  <a:noFill/>
                </a:ln>
                <a:solidFill>
                  <a:srgbClr val="009193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ln>
                  <a:noFill/>
                </a:ln>
                <a:solidFill>
                  <a:srgbClr val="009193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ln>
                  <a:noFill/>
                </a:ln>
                <a:solidFill>
                  <a:srgbClr val="009193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defTabSz="410751">
              <a:defRPr/>
            </a:pPr>
            <a:r>
              <a:rPr lang="it-IT" sz="3094" b="1" kern="0" dirty="0">
                <a:solidFill>
                  <a:srgbClr val="00882B">
                    <a:lumMod val="75000"/>
                  </a:srgbClr>
                </a:solidFill>
              </a:rPr>
              <a:t>Aggiungi Nuovo Impianto</a:t>
            </a: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838" y="1664180"/>
            <a:ext cx="2257771" cy="4350473"/>
          </a:xfrm>
          <a:prstGeom prst="rect">
            <a:avLst/>
          </a:prstGeom>
          <a:ln w="6350">
            <a:solidFill>
              <a:srgbClr val="00882B">
                <a:lumMod val="75000"/>
              </a:srgbClr>
            </a:solidFill>
          </a:ln>
        </p:spPr>
      </p:pic>
      <p:sp>
        <p:nvSpPr>
          <p:cNvPr id="17" name="Shape 171"/>
          <p:cNvSpPr/>
          <p:nvPr/>
        </p:nvSpPr>
        <p:spPr>
          <a:xfrm>
            <a:off x="1116746" y="1651209"/>
            <a:ext cx="948372" cy="2096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9594"/>
                </a:moveTo>
                <a:lnTo>
                  <a:pt x="0" y="2006"/>
                </a:lnTo>
                <a:cubicBezTo>
                  <a:pt x="0" y="898"/>
                  <a:pt x="1737" y="0"/>
                  <a:pt x="3880" y="0"/>
                </a:cubicBezTo>
                <a:lnTo>
                  <a:pt x="17720" y="0"/>
                </a:lnTo>
                <a:cubicBezTo>
                  <a:pt x="19863" y="0"/>
                  <a:pt x="21600" y="898"/>
                  <a:pt x="21600" y="2006"/>
                </a:cubicBezTo>
                <a:lnTo>
                  <a:pt x="21600" y="19594"/>
                </a:lnTo>
                <a:cubicBezTo>
                  <a:pt x="21600" y="20702"/>
                  <a:pt x="19863" y="21600"/>
                  <a:pt x="17720" y="21600"/>
                </a:cubicBezTo>
                <a:lnTo>
                  <a:pt x="3880" y="21600"/>
                </a:lnTo>
                <a:cubicBezTo>
                  <a:pt x="1737" y="21600"/>
                  <a:pt x="0" y="20702"/>
                  <a:pt x="0" y="19594"/>
                </a:cubicBezTo>
                <a:close/>
              </a:path>
            </a:pathLst>
          </a:custGeom>
          <a:solidFill>
            <a:srgbClr val="FFFFFF"/>
          </a:solidFill>
          <a:ln w="9525" cap="flat">
            <a:solidFill>
              <a:srgbClr val="00882B">
                <a:lumMod val="75000"/>
              </a:srgbClr>
            </a:solidFill>
            <a:prstDash val="solid"/>
            <a:miter lim="400000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pPr defTabSz="410751" hangingPunct="0">
              <a:defRPr sz="1500">
                <a:solidFill>
                  <a:srgbClr val="02919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it-IT" sz="1055" b="1" kern="0" dirty="0">
                <a:solidFill>
                  <a:srgbClr val="00882B">
                    <a:lumMod val="75000"/>
                  </a:srgbClr>
                </a:solidFill>
                <a:latin typeface="Avenir Book"/>
                <a:ea typeface="Avenir Book"/>
                <a:cs typeface="Avenir Book"/>
                <a:sym typeface="Avenir Book"/>
              </a:rPr>
              <a:t>Gli Installatori potranno aggiungere nuovi impianti.</a:t>
            </a:r>
          </a:p>
          <a:p>
            <a:pPr defTabSz="410751" hangingPunct="0">
              <a:defRPr sz="1500">
                <a:solidFill>
                  <a:srgbClr val="02919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 lang="it-IT" sz="1055" b="1" kern="0" dirty="0">
              <a:solidFill>
                <a:srgbClr val="00882B">
                  <a:lumMod val="75000"/>
                </a:srgbClr>
              </a:solidFill>
              <a:latin typeface="Avenir Book"/>
              <a:ea typeface="Avenir Book"/>
              <a:cs typeface="Avenir Book"/>
              <a:sym typeface="Avenir Book"/>
            </a:endParaRPr>
          </a:p>
          <a:p>
            <a:pPr defTabSz="410751" hangingPunct="0">
              <a:defRPr sz="1500">
                <a:solidFill>
                  <a:srgbClr val="02919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it-IT" sz="1055" kern="0" dirty="0">
                <a:solidFill>
                  <a:srgbClr val="00882B">
                    <a:lumMod val="75000"/>
                  </a:srgbClr>
                </a:solidFill>
                <a:latin typeface="Avenir Book"/>
                <a:ea typeface="Avenir Book"/>
                <a:cs typeface="Avenir Book"/>
                <a:sym typeface="Avenir Book"/>
              </a:rPr>
              <a:t>Nella prima schermata saranno inserite le informazioni relative all’impianto.</a:t>
            </a:r>
            <a:endParaRPr sz="1055" kern="0" dirty="0">
              <a:solidFill>
                <a:srgbClr val="00882B">
                  <a:lumMod val="75000"/>
                </a:srgbClr>
              </a:solidFill>
              <a:latin typeface="Avenir Book"/>
              <a:ea typeface="Avenir Book"/>
              <a:cs typeface="Avenir Book"/>
              <a:sym typeface="Avenir Book"/>
            </a:endParaRP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208" y="1664180"/>
            <a:ext cx="2257770" cy="4350473"/>
          </a:xfrm>
          <a:prstGeom prst="rect">
            <a:avLst/>
          </a:prstGeom>
          <a:ln w="6350">
            <a:solidFill>
              <a:srgbClr val="00882B">
                <a:lumMod val="75000"/>
              </a:srgbClr>
            </a:solidFill>
          </a:ln>
        </p:spPr>
      </p:pic>
      <p:sp>
        <p:nvSpPr>
          <p:cNvPr id="19" name="Freccia a destra 18"/>
          <p:cNvSpPr/>
          <p:nvPr/>
        </p:nvSpPr>
        <p:spPr>
          <a:xfrm>
            <a:off x="7616035" y="3413778"/>
            <a:ext cx="518604" cy="916953"/>
          </a:xfrm>
          <a:prstGeom prst="rightArrow">
            <a:avLst>
              <a:gd name="adj1" fmla="val 50000"/>
              <a:gd name="adj2" fmla="val 86364"/>
            </a:avLst>
          </a:prstGeom>
          <a:solidFill>
            <a:srgbClr val="00882B">
              <a:lumMod val="75000"/>
            </a:srgbClr>
          </a:solidFill>
          <a:ln w="12700" cap="flat">
            <a:solidFill>
              <a:srgbClr val="009193"/>
            </a:solidFill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>
              <a:defRPr/>
            </a:pPr>
            <a:endParaRPr lang="it-IT" sz="2531" kern="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0" name="Shape 150"/>
          <p:cNvSpPr/>
          <p:nvPr/>
        </p:nvSpPr>
        <p:spPr>
          <a:xfrm>
            <a:off x="7912461" y="3143688"/>
            <a:ext cx="1335607" cy="14571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9" tIns="35719" rIns="35719" bIns="35719" numCol="1" anchor="ctr">
            <a:spAutoFit/>
          </a:bodyPr>
          <a:lstStyle>
            <a:lvl1pPr>
              <a:defRPr sz="3200">
                <a:solidFill>
                  <a:srgbClr val="029193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algn="ctr" defTabSz="410751" hangingPunct="0">
              <a:defRPr/>
            </a:pPr>
            <a:r>
              <a:rPr lang="it-IT" sz="2250" kern="0" dirty="0">
                <a:solidFill>
                  <a:srgbClr val="00882B">
                    <a:lumMod val="75000"/>
                  </a:srgbClr>
                </a:solidFill>
              </a:rPr>
              <a:t>compila libretto</a:t>
            </a:r>
          </a:p>
          <a:p>
            <a:pPr algn="ctr" defTabSz="410751" hangingPunct="0">
              <a:defRPr/>
            </a:pPr>
            <a:endParaRPr lang="it-IT" sz="2250" kern="0" dirty="0">
              <a:solidFill>
                <a:srgbClr val="00882B">
                  <a:lumMod val="75000"/>
                </a:srgbClr>
              </a:solidFill>
            </a:endParaRPr>
          </a:p>
          <a:p>
            <a:pPr algn="ctr" defTabSz="410751" hangingPunct="0">
              <a:defRPr/>
            </a:pPr>
            <a:endParaRPr sz="2250" kern="0" dirty="0">
              <a:solidFill>
                <a:srgbClr val="00882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944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5"/>
          <p:cNvSpPr txBox="1">
            <a:spLocks/>
          </p:cNvSpPr>
          <p:nvPr/>
        </p:nvSpPr>
        <p:spPr>
          <a:xfrm>
            <a:off x="344488" y="366776"/>
            <a:ext cx="7400207" cy="360040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00683F"/>
                </a:solidFill>
                <a:latin typeface="+mj-lt"/>
              </a:defRPr>
            </a:lvl1pPr>
          </a:lstStyle>
          <a:p>
            <a:pPr algn="l">
              <a:defRPr/>
            </a:pPr>
            <a:r>
              <a:rPr lang="it-IT" sz="2300" b="1" dirty="0"/>
              <a:t>APP LIBRETTO D’IMPIANTO ELETTRICO</a:t>
            </a:r>
          </a:p>
        </p:txBody>
      </p:sp>
      <p:sp>
        <p:nvSpPr>
          <p:cNvPr id="4" name="Segnaposto numero diapositiva 5"/>
          <p:cNvSpPr txBox="1">
            <a:spLocks/>
          </p:cNvSpPr>
          <p:nvPr/>
        </p:nvSpPr>
        <p:spPr>
          <a:xfrm>
            <a:off x="698989" y="1052736"/>
            <a:ext cx="8508022" cy="5040560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00683F"/>
                </a:solidFill>
                <a:latin typeface="+mj-lt"/>
              </a:defRPr>
            </a:lvl1pPr>
          </a:lstStyle>
          <a:p>
            <a:pPr lvl="0" algn="l">
              <a:defRPr/>
            </a:pPr>
            <a:endParaRPr lang="it-IT" sz="1400" dirty="0">
              <a:solidFill>
                <a:schemeClr val="tx1"/>
              </a:solidFill>
            </a:endParaRPr>
          </a:p>
          <a:p>
            <a:pPr lvl="0" algn="just">
              <a:defRPr/>
            </a:pPr>
            <a:endParaRPr lang="it-IT" sz="1800" dirty="0">
              <a:solidFill>
                <a:schemeClr val="tx1"/>
              </a:solidFill>
            </a:endParaRPr>
          </a:p>
          <a:p>
            <a:pPr lvl="0" algn="just">
              <a:defRPr/>
            </a:pPr>
            <a:endParaRPr lang="it-IT" sz="1800" dirty="0">
              <a:solidFill>
                <a:schemeClr val="tx1"/>
              </a:solidFill>
            </a:endParaRPr>
          </a:p>
          <a:p>
            <a:pPr lvl="0" algn="just">
              <a:defRPr/>
            </a:pP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898397" y="1052736"/>
            <a:ext cx="7843333" cy="35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600" b="1" dirty="0">
                <a:ea typeface="Calibri"/>
                <a:cs typeface="Times New Roman"/>
              </a:rPr>
              <a:t> </a:t>
            </a:r>
          </a:p>
        </p:txBody>
      </p:sp>
      <p:sp>
        <p:nvSpPr>
          <p:cNvPr id="14" name="Shape 171"/>
          <p:cNvSpPr/>
          <p:nvPr/>
        </p:nvSpPr>
        <p:spPr>
          <a:xfrm>
            <a:off x="4455781" y="1506524"/>
            <a:ext cx="855809" cy="22093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9594"/>
                </a:moveTo>
                <a:lnTo>
                  <a:pt x="0" y="2006"/>
                </a:lnTo>
                <a:cubicBezTo>
                  <a:pt x="0" y="898"/>
                  <a:pt x="1737" y="0"/>
                  <a:pt x="3880" y="0"/>
                </a:cubicBezTo>
                <a:lnTo>
                  <a:pt x="17720" y="0"/>
                </a:lnTo>
                <a:cubicBezTo>
                  <a:pt x="19863" y="0"/>
                  <a:pt x="21600" y="898"/>
                  <a:pt x="21600" y="2006"/>
                </a:cubicBezTo>
                <a:lnTo>
                  <a:pt x="21600" y="19594"/>
                </a:lnTo>
                <a:cubicBezTo>
                  <a:pt x="21600" y="20702"/>
                  <a:pt x="19863" y="21600"/>
                  <a:pt x="17720" y="21600"/>
                </a:cubicBezTo>
                <a:lnTo>
                  <a:pt x="3880" y="21600"/>
                </a:lnTo>
                <a:cubicBezTo>
                  <a:pt x="1737" y="21600"/>
                  <a:pt x="0" y="20702"/>
                  <a:pt x="0" y="19594"/>
                </a:cubicBezTo>
                <a:close/>
              </a:path>
            </a:pathLst>
          </a:custGeom>
          <a:solidFill>
            <a:srgbClr val="FFFFFF"/>
          </a:solidFill>
          <a:ln w="9525" cap="flat">
            <a:solidFill>
              <a:srgbClr val="00882B">
                <a:lumMod val="75000"/>
              </a:srgbClr>
            </a:solidFill>
            <a:prstDash val="solid"/>
            <a:miter lim="400000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pPr defTabSz="410751" hangingPunct="0">
              <a:defRPr sz="1500">
                <a:solidFill>
                  <a:srgbClr val="02919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it-IT" sz="1055" kern="0" dirty="0">
                <a:solidFill>
                  <a:srgbClr val="00882B">
                    <a:lumMod val="75000"/>
                  </a:srgbClr>
                </a:solidFill>
                <a:latin typeface="Avenir Book"/>
                <a:ea typeface="Avenir Book"/>
                <a:cs typeface="Avenir Book"/>
                <a:sym typeface="Avenir Book"/>
              </a:rPr>
              <a:t>Esclusivamente attraverso il </a:t>
            </a:r>
            <a:r>
              <a:rPr lang="it-IT" sz="1055" b="1" kern="0" dirty="0">
                <a:solidFill>
                  <a:srgbClr val="00882B">
                    <a:lumMod val="75000"/>
                  </a:srgbClr>
                </a:solidFill>
                <a:latin typeface="Avenir Book"/>
                <a:ea typeface="Avenir Book"/>
                <a:cs typeface="Avenir Book"/>
                <a:sym typeface="Avenir Book"/>
              </a:rPr>
              <a:t>codice di sblocco (Privacy Pin Code) </a:t>
            </a:r>
            <a:r>
              <a:rPr lang="it-IT" sz="1055" kern="0" dirty="0">
                <a:solidFill>
                  <a:srgbClr val="00882B">
                    <a:lumMod val="75000"/>
                  </a:srgbClr>
                </a:solidFill>
                <a:latin typeface="Avenir Book"/>
                <a:ea typeface="Avenir Book"/>
                <a:cs typeface="Avenir Book"/>
                <a:sym typeface="Avenir Book"/>
              </a:rPr>
              <a:t>sarà possibile visionare le informazioni contenute nell’ultimo libretto. </a:t>
            </a:r>
            <a:endParaRPr sz="1055" kern="0" dirty="0">
              <a:solidFill>
                <a:srgbClr val="00882B">
                  <a:lumMod val="75000"/>
                </a:srgbClr>
              </a:solidFill>
              <a:latin typeface="Avenir Book"/>
              <a:ea typeface="Avenir Book"/>
              <a:cs typeface="Avenir Book"/>
              <a:sym typeface="Avenir Book"/>
            </a:endParaRPr>
          </a:p>
        </p:txBody>
      </p:sp>
      <p:sp>
        <p:nvSpPr>
          <p:cNvPr id="22" name="Freccia a destra 21"/>
          <p:cNvSpPr/>
          <p:nvPr/>
        </p:nvSpPr>
        <p:spPr>
          <a:xfrm>
            <a:off x="824360" y="3384555"/>
            <a:ext cx="427132" cy="916953"/>
          </a:xfrm>
          <a:prstGeom prst="rightArrow">
            <a:avLst>
              <a:gd name="adj1" fmla="val 50000"/>
              <a:gd name="adj2" fmla="val 86364"/>
            </a:avLst>
          </a:prstGeom>
          <a:solidFill>
            <a:srgbClr val="00882B">
              <a:lumMod val="75000"/>
            </a:srgbClr>
          </a:solidFill>
          <a:ln w="12700" cap="flat">
            <a:solidFill>
              <a:srgbClr val="009193"/>
            </a:solidFill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>
              <a:defRPr/>
            </a:pPr>
            <a:endParaRPr lang="it-IT" sz="2531" kern="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3" name="Shape 166"/>
          <p:cNvSpPr txBox="1">
            <a:spLocks/>
          </p:cNvSpPr>
          <p:nvPr/>
        </p:nvSpPr>
        <p:spPr>
          <a:xfrm>
            <a:off x="1037928" y="499571"/>
            <a:ext cx="8067263" cy="1093190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>
            <a:norm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009193"/>
                </a:solidFill>
                <a:uFillTx/>
                <a:latin typeface="Avenir Heavy"/>
                <a:ea typeface="Avenir Heavy"/>
                <a:cs typeface="Avenir Heavy"/>
                <a:sym typeface="Avenir Heavy"/>
              </a:defRPr>
            </a:lvl1pPr>
            <a:lvl2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ln>
                  <a:noFill/>
                </a:ln>
                <a:solidFill>
                  <a:srgbClr val="009193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ln>
                  <a:noFill/>
                </a:ln>
                <a:solidFill>
                  <a:srgbClr val="009193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ln>
                  <a:noFill/>
                </a:ln>
                <a:solidFill>
                  <a:srgbClr val="009193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ln>
                  <a:noFill/>
                </a:ln>
                <a:solidFill>
                  <a:srgbClr val="009193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ln>
                  <a:noFill/>
                </a:ln>
                <a:solidFill>
                  <a:srgbClr val="009193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ln>
                  <a:noFill/>
                </a:ln>
                <a:solidFill>
                  <a:srgbClr val="009193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ln>
                  <a:noFill/>
                </a:ln>
                <a:solidFill>
                  <a:srgbClr val="009193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ln>
                  <a:noFill/>
                </a:ln>
                <a:solidFill>
                  <a:srgbClr val="009193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defTabSz="410751">
              <a:defRPr/>
            </a:pPr>
            <a:r>
              <a:rPr lang="it-IT" sz="3094" b="1" kern="0" dirty="0">
                <a:solidFill>
                  <a:srgbClr val="00882B">
                    <a:lumMod val="75000"/>
                  </a:srgbClr>
                </a:solidFill>
              </a:rPr>
              <a:t>Libretti</a:t>
            </a:r>
          </a:p>
        </p:txBody>
      </p:sp>
      <p:pic>
        <p:nvPicPr>
          <p:cNvPr id="24" name="Immagin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349" y="1529643"/>
            <a:ext cx="2257770" cy="4350473"/>
          </a:xfrm>
          <a:prstGeom prst="rect">
            <a:avLst/>
          </a:prstGeom>
          <a:ln w="6350">
            <a:solidFill>
              <a:srgbClr val="00882B">
                <a:lumMod val="75000"/>
              </a:srgbClr>
            </a:solidFill>
          </a:ln>
        </p:spPr>
      </p:pic>
      <p:sp>
        <p:nvSpPr>
          <p:cNvPr id="25" name="Shape 171"/>
          <p:cNvSpPr/>
          <p:nvPr/>
        </p:nvSpPr>
        <p:spPr>
          <a:xfrm>
            <a:off x="1037928" y="1506522"/>
            <a:ext cx="1053499" cy="16340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9594"/>
                </a:moveTo>
                <a:lnTo>
                  <a:pt x="0" y="2006"/>
                </a:lnTo>
                <a:cubicBezTo>
                  <a:pt x="0" y="898"/>
                  <a:pt x="1737" y="0"/>
                  <a:pt x="3880" y="0"/>
                </a:cubicBezTo>
                <a:lnTo>
                  <a:pt x="17720" y="0"/>
                </a:lnTo>
                <a:cubicBezTo>
                  <a:pt x="19863" y="0"/>
                  <a:pt x="21600" y="898"/>
                  <a:pt x="21600" y="2006"/>
                </a:cubicBezTo>
                <a:lnTo>
                  <a:pt x="21600" y="19594"/>
                </a:lnTo>
                <a:cubicBezTo>
                  <a:pt x="21600" y="20702"/>
                  <a:pt x="19863" y="21600"/>
                  <a:pt x="17720" y="21600"/>
                </a:cubicBezTo>
                <a:lnTo>
                  <a:pt x="3880" y="21600"/>
                </a:lnTo>
                <a:cubicBezTo>
                  <a:pt x="1737" y="21600"/>
                  <a:pt x="0" y="20702"/>
                  <a:pt x="0" y="19594"/>
                </a:cubicBezTo>
                <a:close/>
              </a:path>
            </a:pathLst>
          </a:custGeom>
          <a:solidFill>
            <a:srgbClr val="FFFFFF"/>
          </a:solidFill>
          <a:ln w="9525" cap="flat">
            <a:solidFill>
              <a:srgbClr val="00882B">
                <a:lumMod val="75000"/>
              </a:srgbClr>
            </a:solidFill>
            <a:prstDash val="solid"/>
            <a:miter lim="400000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pPr defTabSz="410751" hangingPunct="0">
              <a:defRPr sz="1500">
                <a:solidFill>
                  <a:srgbClr val="02919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it-IT" sz="1055" kern="0" dirty="0">
                <a:solidFill>
                  <a:srgbClr val="00882B">
                    <a:lumMod val="75000"/>
                  </a:srgbClr>
                </a:solidFill>
                <a:latin typeface="Avenir Book"/>
                <a:ea typeface="Avenir Book"/>
                <a:cs typeface="Avenir Book"/>
                <a:sym typeface="Avenir Book"/>
              </a:rPr>
              <a:t>L’utente può visionare </a:t>
            </a:r>
            <a:r>
              <a:rPr lang="it-IT" sz="1055" b="1" kern="0" dirty="0">
                <a:solidFill>
                  <a:srgbClr val="00882B">
                    <a:lumMod val="75000"/>
                  </a:srgbClr>
                </a:solidFill>
                <a:latin typeface="Avenir Book"/>
                <a:ea typeface="Avenir Book"/>
                <a:cs typeface="Avenir Book"/>
                <a:sym typeface="Avenir Book"/>
              </a:rPr>
              <a:t>l’elenco dei libretti,</a:t>
            </a:r>
            <a:r>
              <a:rPr lang="it-IT" sz="1055" kern="0" dirty="0">
                <a:solidFill>
                  <a:srgbClr val="00882B">
                    <a:lumMod val="75000"/>
                  </a:srgbClr>
                </a:solidFill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lang="it-IT" sz="1055" b="1" kern="0" dirty="0">
                <a:solidFill>
                  <a:srgbClr val="00882B">
                    <a:lumMod val="75000"/>
                  </a:srgbClr>
                </a:solidFill>
                <a:latin typeface="Avenir Book"/>
                <a:ea typeface="Avenir Book"/>
                <a:cs typeface="Avenir Book"/>
                <a:sym typeface="Avenir Book"/>
              </a:rPr>
              <a:t>l’esito dell’ultima verifica </a:t>
            </a:r>
            <a:r>
              <a:rPr lang="it-IT" sz="1055" kern="0" dirty="0">
                <a:solidFill>
                  <a:srgbClr val="00882B">
                    <a:lumMod val="75000"/>
                  </a:srgbClr>
                </a:solidFill>
                <a:latin typeface="Avenir Book"/>
                <a:ea typeface="Avenir Book"/>
                <a:cs typeface="Avenir Book"/>
                <a:sym typeface="Avenir Book"/>
              </a:rPr>
              <a:t>e</a:t>
            </a:r>
            <a:r>
              <a:rPr lang="it-IT" sz="1055" b="1" kern="0" dirty="0">
                <a:solidFill>
                  <a:srgbClr val="00882B">
                    <a:lumMod val="75000"/>
                  </a:srgbClr>
                </a:solidFill>
                <a:latin typeface="Avenir Book"/>
                <a:ea typeface="Avenir Book"/>
                <a:cs typeface="Avenir Book"/>
                <a:sym typeface="Avenir Book"/>
              </a:rPr>
              <a:t> aggiungere un nuovo libretto.</a:t>
            </a:r>
            <a:endParaRPr lang="it-IT" sz="1055" kern="0" dirty="0">
              <a:solidFill>
                <a:srgbClr val="029193"/>
              </a:solidFill>
              <a:latin typeface="Avenir Book"/>
              <a:ea typeface="Avenir Book"/>
              <a:cs typeface="Avenir Book"/>
              <a:sym typeface="Avenir Book"/>
            </a:endParaRPr>
          </a:p>
        </p:txBody>
      </p:sp>
      <p:pic>
        <p:nvPicPr>
          <p:cNvPr id="26" name="Immagin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200" y="1520243"/>
            <a:ext cx="2257770" cy="4350473"/>
          </a:xfrm>
          <a:prstGeom prst="rect">
            <a:avLst/>
          </a:prstGeom>
          <a:ln w="6350">
            <a:solidFill>
              <a:srgbClr val="00882B">
                <a:lumMod val="75000"/>
              </a:srgbClr>
            </a:solidFill>
          </a:ln>
        </p:spPr>
      </p:pic>
      <p:sp>
        <p:nvSpPr>
          <p:cNvPr id="27" name="Freccia a destra 26"/>
          <p:cNvSpPr/>
          <p:nvPr/>
        </p:nvSpPr>
        <p:spPr>
          <a:xfrm>
            <a:off x="7619720" y="3356774"/>
            <a:ext cx="518604" cy="916953"/>
          </a:xfrm>
          <a:prstGeom prst="rightArrow">
            <a:avLst>
              <a:gd name="adj1" fmla="val 50000"/>
              <a:gd name="adj2" fmla="val 86364"/>
            </a:avLst>
          </a:prstGeom>
          <a:solidFill>
            <a:srgbClr val="00882B">
              <a:lumMod val="75000"/>
            </a:srgbClr>
          </a:solidFill>
          <a:ln w="12700" cap="flat">
            <a:solidFill>
              <a:srgbClr val="009193"/>
            </a:solidFill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>
              <a:defRPr/>
            </a:pPr>
            <a:endParaRPr lang="it-IT" sz="2531" kern="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8" name="Shape 150"/>
          <p:cNvSpPr/>
          <p:nvPr/>
        </p:nvSpPr>
        <p:spPr>
          <a:xfrm>
            <a:off x="7905736" y="3317518"/>
            <a:ext cx="1335607" cy="9954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9" tIns="35719" rIns="35719" bIns="35719" numCol="1" anchor="ctr">
            <a:spAutoFit/>
          </a:bodyPr>
          <a:lstStyle>
            <a:lvl1pPr>
              <a:defRPr sz="3200">
                <a:solidFill>
                  <a:srgbClr val="029193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algn="ctr" defTabSz="410751" hangingPunct="0">
              <a:defRPr/>
            </a:pPr>
            <a:r>
              <a:rPr lang="it-IT" sz="2000" kern="0" dirty="0">
                <a:solidFill>
                  <a:srgbClr val="00882B">
                    <a:lumMod val="75000"/>
                  </a:srgbClr>
                </a:solidFill>
              </a:rPr>
              <a:t>compila libretto</a:t>
            </a:r>
          </a:p>
          <a:p>
            <a:pPr algn="ctr" defTabSz="410751" hangingPunct="0">
              <a:defRPr/>
            </a:pPr>
            <a:endParaRPr sz="2000" kern="0" dirty="0">
              <a:solidFill>
                <a:srgbClr val="00882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777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5"/>
          <p:cNvSpPr txBox="1">
            <a:spLocks/>
          </p:cNvSpPr>
          <p:nvPr/>
        </p:nvSpPr>
        <p:spPr>
          <a:xfrm>
            <a:off x="344488" y="366776"/>
            <a:ext cx="7400207" cy="360040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00683F"/>
                </a:solidFill>
                <a:latin typeface="+mj-lt"/>
              </a:defRPr>
            </a:lvl1pPr>
          </a:lstStyle>
          <a:p>
            <a:pPr algn="l">
              <a:defRPr/>
            </a:pPr>
            <a:r>
              <a:rPr lang="it-IT" sz="2300" b="1" dirty="0"/>
              <a:t>APP LIBRETTO D’IMPIANTO ELETTRICO</a:t>
            </a:r>
          </a:p>
        </p:txBody>
      </p:sp>
      <p:sp>
        <p:nvSpPr>
          <p:cNvPr id="4" name="Segnaposto numero diapositiva 5"/>
          <p:cNvSpPr txBox="1">
            <a:spLocks/>
          </p:cNvSpPr>
          <p:nvPr/>
        </p:nvSpPr>
        <p:spPr>
          <a:xfrm>
            <a:off x="698989" y="1052736"/>
            <a:ext cx="8508022" cy="5040560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00683F"/>
                </a:solidFill>
                <a:latin typeface="+mj-lt"/>
              </a:defRPr>
            </a:lvl1pPr>
          </a:lstStyle>
          <a:p>
            <a:pPr lvl="0" algn="l">
              <a:defRPr/>
            </a:pPr>
            <a:endParaRPr lang="it-IT" sz="1400" dirty="0">
              <a:solidFill>
                <a:schemeClr val="tx1"/>
              </a:solidFill>
            </a:endParaRPr>
          </a:p>
          <a:p>
            <a:pPr lvl="0" algn="just">
              <a:defRPr/>
            </a:pPr>
            <a:endParaRPr lang="it-IT" sz="1800" dirty="0">
              <a:solidFill>
                <a:schemeClr val="tx1"/>
              </a:solidFill>
            </a:endParaRPr>
          </a:p>
          <a:p>
            <a:pPr lvl="0" algn="just">
              <a:defRPr/>
            </a:pPr>
            <a:endParaRPr lang="it-IT" sz="1800" dirty="0">
              <a:solidFill>
                <a:schemeClr val="tx1"/>
              </a:solidFill>
            </a:endParaRPr>
          </a:p>
          <a:p>
            <a:pPr lvl="0" algn="just">
              <a:defRPr/>
            </a:pP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898397" y="1052736"/>
            <a:ext cx="7843333" cy="35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600" b="1" dirty="0">
                <a:ea typeface="Calibri"/>
                <a:cs typeface="Times New Roman"/>
              </a:rPr>
              <a:t> </a:t>
            </a:r>
          </a:p>
        </p:txBody>
      </p:sp>
      <p:sp>
        <p:nvSpPr>
          <p:cNvPr id="7" name="Rettangolo 6"/>
          <p:cNvSpPr/>
          <p:nvPr/>
        </p:nvSpPr>
        <p:spPr>
          <a:xfrm>
            <a:off x="2157554" y="2348880"/>
            <a:ext cx="57815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5400" b="1" dirty="0">
                <a:ln/>
                <a:solidFill>
                  <a:srgbClr val="00683F"/>
                </a:solidFill>
              </a:rPr>
              <a:t>COMPILA LIBRETTO</a:t>
            </a:r>
          </a:p>
        </p:txBody>
      </p:sp>
    </p:spTree>
    <p:extLst>
      <p:ext uri="{BB962C8B-B14F-4D97-AF65-F5344CB8AC3E}">
        <p14:creationId xmlns:p14="http://schemas.microsoft.com/office/powerpoint/2010/main" val="921902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5"/>
          <p:cNvSpPr txBox="1">
            <a:spLocks/>
          </p:cNvSpPr>
          <p:nvPr/>
        </p:nvSpPr>
        <p:spPr>
          <a:xfrm>
            <a:off x="344488" y="366776"/>
            <a:ext cx="7400207" cy="360040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00683F"/>
                </a:solidFill>
                <a:latin typeface="+mj-lt"/>
              </a:defRPr>
            </a:lvl1pPr>
          </a:lstStyle>
          <a:p>
            <a:pPr algn="l">
              <a:defRPr/>
            </a:pPr>
            <a:r>
              <a:rPr lang="it-IT" sz="2300" b="1" dirty="0"/>
              <a:t>APP LIBRETTO D’IMPIANTO ELETTRICO</a:t>
            </a:r>
          </a:p>
        </p:txBody>
      </p:sp>
      <p:sp>
        <p:nvSpPr>
          <p:cNvPr id="4" name="Segnaposto numero diapositiva 5"/>
          <p:cNvSpPr txBox="1">
            <a:spLocks/>
          </p:cNvSpPr>
          <p:nvPr/>
        </p:nvSpPr>
        <p:spPr>
          <a:xfrm>
            <a:off x="698989" y="1052736"/>
            <a:ext cx="8508022" cy="5040560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00683F"/>
                </a:solidFill>
                <a:latin typeface="+mj-lt"/>
              </a:defRPr>
            </a:lvl1pPr>
          </a:lstStyle>
          <a:p>
            <a:pPr lvl="0" algn="l">
              <a:defRPr/>
            </a:pPr>
            <a:endParaRPr lang="it-IT" sz="1400" dirty="0">
              <a:solidFill>
                <a:schemeClr val="tx1"/>
              </a:solidFill>
            </a:endParaRPr>
          </a:p>
          <a:p>
            <a:pPr lvl="0" algn="just">
              <a:defRPr/>
            </a:pPr>
            <a:endParaRPr lang="it-IT" sz="1800" dirty="0">
              <a:solidFill>
                <a:schemeClr val="tx1"/>
              </a:solidFill>
            </a:endParaRPr>
          </a:p>
          <a:p>
            <a:pPr lvl="0" algn="just">
              <a:defRPr/>
            </a:pPr>
            <a:endParaRPr lang="it-IT" sz="1800" dirty="0">
              <a:solidFill>
                <a:schemeClr val="tx1"/>
              </a:solidFill>
            </a:endParaRPr>
          </a:p>
          <a:p>
            <a:pPr lvl="0" algn="just">
              <a:defRPr/>
            </a:pP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898397" y="1052736"/>
            <a:ext cx="7843333" cy="35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600" b="1" dirty="0">
                <a:ea typeface="Calibri"/>
                <a:cs typeface="Times New Roman"/>
              </a:rPr>
              <a:t> </a:t>
            </a:r>
          </a:p>
        </p:txBody>
      </p:sp>
      <p:sp>
        <p:nvSpPr>
          <p:cNvPr id="17" name="Shape 153"/>
          <p:cNvSpPr txBox="1">
            <a:spLocks/>
          </p:cNvSpPr>
          <p:nvPr/>
        </p:nvSpPr>
        <p:spPr>
          <a:xfrm>
            <a:off x="1056233" y="480030"/>
            <a:ext cx="7204199" cy="1093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9" b="0" i="0" u="none" strike="noStrike" cap="none" spc="0" baseline="0">
                <a:ln>
                  <a:noFill/>
                </a:ln>
                <a:solidFill>
                  <a:srgbClr val="009193"/>
                </a:solidFill>
                <a:uFillTx/>
                <a:latin typeface="Avenir Heavy"/>
                <a:ea typeface="Avenir Heavy"/>
                <a:cs typeface="Avenir Heavy"/>
                <a:sym typeface="Avenir Heavy"/>
              </a:defRPr>
            </a:lvl1pPr>
            <a:lvl2pPr marL="0" marR="0" indent="0" algn="l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9" b="1" i="0" u="none" strike="noStrike" cap="none" spc="0" baseline="0">
                <a:ln>
                  <a:noFill/>
                </a:ln>
                <a:solidFill>
                  <a:srgbClr val="009193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9" b="1" i="0" u="none" strike="noStrike" cap="none" spc="0" baseline="0">
                <a:ln>
                  <a:noFill/>
                </a:ln>
                <a:solidFill>
                  <a:srgbClr val="009193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9" b="1" i="0" u="none" strike="noStrike" cap="none" spc="0" baseline="0">
                <a:ln>
                  <a:noFill/>
                </a:ln>
                <a:solidFill>
                  <a:srgbClr val="009193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9" b="1" i="0" u="none" strike="noStrike" cap="none" spc="0" baseline="0">
                <a:ln>
                  <a:noFill/>
                </a:ln>
                <a:solidFill>
                  <a:srgbClr val="009193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9" b="1" i="0" u="none" strike="noStrike" cap="none" spc="0" baseline="0">
                <a:ln>
                  <a:noFill/>
                </a:ln>
                <a:solidFill>
                  <a:srgbClr val="009193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9" b="1" i="0" u="none" strike="noStrike" cap="none" spc="0" baseline="0">
                <a:ln>
                  <a:noFill/>
                </a:ln>
                <a:solidFill>
                  <a:srgbClr val="009193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9" b="1" i="0" u="none" strike="noStrike" cap="none" spc="0" baseline="0">
                <a:ln>
                  <a:noFill/>
                </a:ln>
                <a:solidFill>
                  <a:srgbClr val="009193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9" b="1" i="0" u="none" strike="noStrike" cap="none" spc="0" baseline="0">
                <a:ln>
                  <a:noFill/>
                </a:ln>
                <a:solidFill>
                  <a:srgbClr val="009193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>
              <a:defRPr/>
            </a:pPr>
            <a:r>
              <a:rPr lang="it-IT" sz="3094" b="1" kern="0">
                <a:solidFill>
                  <a:srgbClr val="00882B">
                    <a:lumMod val="75000"/>
                  </a:srgbClr>
                </a:solidFill>
              </a:rPr>
              <a:t>Compila Libretto</a:t>
            </a:r>
            <a:endParaRPr lang="it-IT" sz="3094" b="1" kern="0" dirty="0">
              <a:solidFill>
                <a:srgbClr val="00882B">
                  <a:lumMod val="75000"/>
                </a:srgbClr>
              </a:solidFill>
            </a:endParaRPr>
          </a:p>
        </p:txBody>
      </p:sp>
      <p:pic>
        <p:nvPicPr>
          <p:cNvPr id="18" name="image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371" y="828133"/>
            <a:ext cx="2816773" cy="5427610"/>
          </a:xfrm>
          <a:prstGeom prst="rect">
            <a:avLst/>
          </a:prstGeom>
          <a:ln>
            <a:solidFill>
              <a:srgbClr val="00882B">
                <a:lumMod val="75000"/>
              </a:srgbClr>
            </a:solidFill>
            <a:miter lim="4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9" name="Fumetto: rettangolo con angoli arrotondati 18"/>
          <p:cNvSpPr/>
          <p:nvPr/>
        </p:nvSpPr>
        <p:spPr>
          <a:xfrm>
            <a:off x="1079244" y="1256754"/>
            <a:ext cx="2268040" cy="1803260"/>
          </a:xfrm>
          <a:prstGeom prst="wedgeRoundRectCallout">
            <a:avLst>
              <a:gd name="adj1" fmla="val 4563"/>
              <a:gd name="adj2" fmla="val -14975"/>
              <a:gd name="adj3" fmla="val 16667"/>
            </a:avLst>
          </a:prstGeom>
          <a:solidFill>
            <a:srgbClr val="FFFFFF"/>
          </a:solidFill>
          <a:ln w="6350" cap="flat">
            <a:solidFill>
              <a:srgbClr val="00882B">
                <a:lumMod val="75000"/>
              </a:srgbClr>
            </a:solidFill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>
              <a:defRPr/>
            </a:pPr>
            <a:r>
              <a:rPr lang="it-IT" sz="1687" kern="0" dirty="0">
                <a:solidFill>
                  <a:srgbClr val="00882B">
                    <a:lumMod val="75000"/>
                  </a:srgbClr>
                </a:solidFill>
                <a:uFill>
                  <a:solidFill>
                    <a:srgbClr val="0000FF"/>
                  </a:solidFill>
                </a:uFill>
                <a:latin typeface="Avenir Book"/>
                <a:ea typeface="Avenir Book"/>
                <a:cs typeface="Avenir Book"/>
                <a:sym typeface="Avenir Book"/>
              </a:rPr>
              <a:t>La pagina iniziale della sezione che consente di compilare un nuovo libretto prevede due pulsanti d’azione.</a:t>
            </a:r>
          </a:p>
        </p:txBody>
      </p:sp>
      <p:sp>
        <p:nvSpPr>
          <p:cNvPr id="20" name="Fumetto: rettangolo con angoli arrotondati 19"/>
          <p:cNvSpPr/>
          <p:nvPr/>
        </p:nvSpPr>
        <p:spPr>
          <a:xfrm>
            <a:off x="1056232" y="4633656"/>
            <a:ext cx="2268040" cy="941535"/>
          </a:xfrm>
          <a:prstGeom prst="wedgeRoundRectCallout">
            <a:avLst>
              <a:gd name="adj1" fmla="val 111098"/>
              <a:gd name="adj2" fmla="val -49494"/>
              <a:gd name="adj3" fmla="val 16667"/>
            </a:avLst>
          </a:prstGeom>
          <a:solidFill>
            <a:srgbClr val="FFFFFF"/>
          </a:solidFill>
          <a:ln w="6350" cap="flat">
            <a:solidFill>
              <a:srgbClr val="00882B">
                <a:lumMod val="75000"/>
              </a:srgbClr>
            </a:solidFill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>
              <a:defRPr/>
            </a:pPr>
            <a:r>
              <a:rPr lang="it-IT" sz="1687" kern="0" dirty="0">
                <a:solidFill>
                  <a:srgbClr val="00882B">
                    <a:lumMod val="75000"/>
                  </a:srgbClr>
                </a:solidFill>
                <a:uFill>
                  <a:solidFill>
                    <a:srgbClr val="0000FF"/>
                  </a:solidFill>
                </a:uFill>
                <a:latin typeface="Avenir Book"/>
                <a:ea typeface="Avenir Book"/>
                <a:cs typeface="Avenir Book"/>
                <a:sym typeface="Avenir Book"/>
              </a:rPr>
              <a:t>Accesso diretto al </a:t>
            </a:r>
            <a:r>
              <a:rPr lang="it-IT" sz="1687" b="1" kern="0" dirty="0">
                <a:solidFill>
                  <a:srgbClr val="00882B">
                    <a:lumMod val="75000"/>
                  </a:srgbClr>
                </a:solidFill>
                <a:uFill>
                  <a:solidFill>
                    <a:srgbClr val="0000FF"/>
                  </a:solidFill>
                </a:uFill>
                <a:latin typeface="Avenir Book"/>
                <a:ea typeface="Avenir Book"/>
                <a:cs typeface="Avenir Book"/>
                <a:sym typeface="Avenir Book"/>
              </a:rPr>
              <a:t>rapporto della verifica periodica.</a:t>
            </a:r>
          </a:p>
        </p:txBody>
      </p:sp>
      <p:sp>
        <p:nvSpPr>
          <p:cNvPr id="21" name="Freccia a destra 20"/>
          <p:cNvSpPr/>
          <p:nvPr/>
        </p:nvSpPr>
        <p:spPr>
          <a:xfrm>
            <a:off x="7322633" y="2409662"/>
            <a:ext cx="518604" cy="916953"/>
          </a:xfrm>
          <a:prstGeom prst="rightArrow">
            <a:avLst>
              <a:gd name="adj1" fmla="val 50000"/>
              <a:gd name="adj2" fmla="val 86364"/>
            </a:avLst>
          </a:prstGeom>
          <a:solidFill>
            <a:srgbClr val="00882B">
              <a:lumMod val="75000"/>
            </a:srgbClr>
          </a:solidFill>
          <a:ln w="12700" cap="flat">
            <a:solidFill>
              <a:srgbClr val="009193"/>
            </a:solidFill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>
              <a:defRPr/>
            </a:pPr>
            <a:endParaRPr lang="it-IT" sz="2531" kern="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2" name="Freccia a destra 21"/>
          <p:cNvSpPr/>
          <p:nvPr/>
        </p:nvSpPr>
        <p:spPr>
          <a:xfrm>
            <a:off x="7331143" y="4645946"/>
            <a:ext cx="518604" cy="916953"/>
          </a:xfrm>
          <a:prstGeom prst="rightArrow">
            <a:avLst>
              <a:gd name="adj1" fmla="val 50000"/>
              <a:gd name="adj2" fmla="val 86364"/>
            </a:avLst>
          </a:prstGeom>
          <a:solidFill>
            <a:srgbClr val="00882B">
              <a:lumMod val="75000"/>
            </a:srgbClr>
          </a:solidFill>
          <a:ln w="12700" cap="flat">
            <a:solidFill>
              <a:srgbClr val="009193"/>
            </a:solidFill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>
              <a:defRPr/>
            </a:pPr>
            <a:endParaRPr lang="it-IT" sz="2531" kern="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3" name="Shape 150"/>
          <p:cNvSpPr/>
          <p:nvPr/>
        </p:nvSpPr>
        <p:spPr>
          <a:xfrm>
            <a:off x="7743542" y="2595550"/>
            <a:ext cx="1348347" cy="5913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9" tIns="35719" rIns="35719" bIns="35719" numCol="1" anchor="ctr">
            <a:spAutoFit/>
          </a:bodyPr>
          <a:lstStyle>
            <a:lvl1pPr>
              <a:defRPr sz="3200">
                <a:solidFill>
                  <a:srgbClr val="029193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algn="ctr" defTabSz="410751" hangingPunct="0">
              <a:defRPr/>
            </a:pPr>
            <a:r>
              <a:rPr lang="it-IT" sz="1687" kern="0" dirty="0">
                <a:solidFill>
                  <a:srgbClr val="00882B">
                    <a:lumMod val="75000"/>
                  </a:srgbClr>
                </a:solidFill>
              </a:rPr>
              <a:t>Descrizione Impianto</a:t>
            </a:r>
            <a:endParaRPr sz="1687" kern="0" dirty="0">
              <a:solidFill>
                <a:srgbClr val="00882B">
                  <a:lumMod val="75000"/>
                </a:srgbClr>
              </a:solidFill>
            </a:endParaRPr>
          </a:p>
        </p:txBody>
      </p:sp>
      <p:sp>
        <p:nvSpPr>
          <p:cNvPr id="24" name="Fumetto: rettangolo con angoli arrotondati 23"/>
          <p:cNvSpPr/>
          <p:nvPr/>
        </p:nvSpPr>
        <p:spPr>
          <a:xfrm>
            <a:off x="1056232" y="2969339"/>
            <a:ext cx="2268040" cy="1516019"/>
          </a:xfrm>
          <a:prstGeom prst="wedgeRoundRectCallout">
            <a:avLst>
              <a:gd name="adj1" fmla="val 111097"/>
              <a:gd name="adj2" fmla="val -52148"/>
              <a:gd name="adj3" fmla="val 16667"/>
            </a:avLst>
          </a:prstGeom>
          <a:solidFill>
            <a:srgbClr val="FFFFFF"/>
          </a:solidFill>
          <a:ln w="6350" cap="flat">
            <a:solidFill>
              <a:srgbClr val="00882B">
                <a:lumMod val="75000"/>
              </a:srgbClr>
            </a:solidFill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>
              <a:defRPr/>
            </a:pPr>
            <a:r>
              <a:rPr lang="it-IT" sz="1687" kern="0" dirty="0">
                <a:solidFill>
                  <a:srgbClr val="00882B">
                    <a:lumMod val="75000"/>
                  </a:srgbClr>
                </a:solidFill>
                <a:uFill>
                  <a:solidFill>
                    <a:srgbClr val="0000FF"/>
                  </a:solidFill>
                </a:uFill>
                <a:latin typeface="Avenir Book"/>
                <a:ea typeface="Avenir Book"/>
                <a:cs typeface="Avenir Book"/>
                <a:sym typeface="Avenir Book"/>
              </a:rPr>
              <a:t>Possibilità per l’installatore di </a:t>
            </a:r>
            <a:r>
              <a:rPr lang="it-IT" sz="1687" b="1" kern="0" dirty="0">
                <a:solidFill>
                  <a:srgbClr val="00882B">
                    <a:lumMod val="75000"/>
                  </a:srgbClr>
                </a:solidFill>
                <a:uFill>
                  <a:solidFill>
                    <a:srgbClr val="0000FF"/>
                  </a:solidFill>
                </a:uFill>
                <a:latin typeface="Avenir Book"/>
                <a:ea typeface="Avenir Book"/>
                <a:cs typeface="Avenir Book"/>
                <a:sym typeface="Avenir Book"/>
              </a:rPr>
              <a:t>inserire o modificare la descrizione dell’impianto.</a:t>
            </a:r>
          </a:p>
        </p:txBody>
      </p:sp>
      <p:sp>
        <p:nvSpPr>
          <p:cNvPr id="25" name="Shape 150"/>
          <p:cNvSpPr/>
          <p:nvPr/>
        </p:nvSpPr>
        <p:spPr>
          <a:xfrm>
            <a:off x="7680058" y="4830806"/>
            <a:ext cx="1348347" cy="5913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9" tIns="35719" rIns="35719" bIns="35719" numCol="1" anchor="ctr">
            <a:spAutoFit/>
          </a:bodyPr>
          <a:lstStyle>
            <a:lvl1pPr>
              <a:defRPr sz="3200">
                <a:solidFill>
                  <a:srgbClr val="029193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algn="ctr" defTabSz="410751" hangingPunct="0">
              <a:defRPr/>
            </a:pPr>
            <a:r>
              <a:rPr lang="it-IT" sz="1687" kern="0" dirty="0">
                <a:solidFill>
                  <a:srgbClr val="00882B">
                    <a:lumMod val="75000"/>
                  </a:srgbClr>
                </a:solidFill>
              </a:rPr>
              <a:t>Rapporto </a:t>
            </a:r>
          </a:p>
          <a:p>
            <a:pPr algn="ctr" defTabSz="410751" hangingPunct="0">
              <a:defRPr/>
            </a:pPr>
            <a:r>
              <a:rPr lang="it-IT" sz="1687" kern="0" dirty="0">
                <a:solidFill>
                  <a:srgbClr val="00882B">
                    <a:lumMod val="75000"/>
                  </a:srgbClr>
                </a:solidFill>
              </a:rPr>
              <a:t>Verifica</a:t>
            </a:r>
            <a:endParaRPr sz="1687" kern="0" dirty="0">
              <a:solidFill>
                <a:srgbClr val="00882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125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5"/>
          <p:cNvSpPr txBox="1">
            <a:spLocks/>
          </p:cNvSpPr>
          <p:nvPr/>
        </p:nvSpPr>
        <p:spPr>
          <a:xfrm>
            <a:off x="344488" y="366776"/>
            <a:ext cx="7400207" cy="360040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00683F"/>
                </a:solidFill>
                <a:latin typeface="+mj-lt"/>
              </a:defRPr>
            </a:lvl1pPr>
          </a:lstStyle>
          <a:p>
            <a:pPr algn="l">
              <a:defRPr/>
            </a:pPr>
            <a:r>
              <a:rPr lang="it-IT" sz="2300" b="1" dirty="0"/>
              <a:t>APP LIBRETTO D’IMPIANTO ELETTRICO</a:t>
            </a:r>
          </a:p>
        </p:txBody>
      </p:sp>
      <p:sp>
        <p:nvSpPr>
          <p:cNvPr id="4" name="Segnaposto numero diapositiva 5"/>
          <p:cNvSpPr txBox="1">
            <a:spLocks/>
          </p:cNvSpPr>
          <p:nvPr/>
        </p:nvSpPr>
        <p:spPr>
          <a:xfrm>
            <a:off x="698989" y="1052736"/>
            <a:ext cx="8508022" cy="5040560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00683F"/>
                </a:solidFill>
                <a:latin typeface="+mj-lt"/>
              </a:defRPr>
            </a:lvl1pPr>
          </a:lstStyle>
          <a:p>
            <a:pPr lvl="0" algn="l">
              <a:defRPr/>
            </a:pPr>
            <a:endParaRPr lang="it-IT" sz="1400" dirty="0">
              <a:solidFill>
                <a:schemeClr val="tx1"/>
              </a:solidFill>
            </a:endParaRPr>
          </a:p>
          <a:p>
            <a:pPr lvl="0" algn="just">
              <a:defRPr/>
            </a:pPr>
            <a:endParaRPr lang="it-IT" sz="1800" dirty="0">
              <a:solidFill>
                <a:schemeClr val="tx1"/>
              </a:solidFill>
            </a:endParaRPr>
          </a:p>
          <a:p>
            <a:pPr lvl="0" algn="just">
              <a:defRPr/>
            </a:pPr>
            <a:endParaRPr lang="it-IT" sz="1800" dirty="0">
              <a:solidFill>
                <a:schemeClr val="tx1"/>
              </a:solidFill>
            </a:endParaRPr>
          </a:p>
          <a:p>
            <a:pPr lvl="0" algn="just">
              <a:defRPr/>
            </a:pP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898397" y="1052736"/>
            <a:ext cx="7843333" cy="35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600" b="1" dirty="0">
                <a:ea typeface="Calibri"/>
                <a:cs typeface="Times New Roman"/>
              </a:rPr>
              <a:t> </a:t>
            </a:r>
          </a:p>
        </p:txBody>
      </p:sp>
      <p:sp>
        <p:nvSpPr>
          <p:cNvPr id="46" name="Shape 166"/>
          <p:cNvSpPr txBox="1">
            <a:spLocks/>
          </p:cNvSpPr>
          <p:nvPr/>
        </p:nvSpPr>
        <p:spPr>
          <a:xfrm>
            <a:off x="1217964" y="388264"/>
            <a:ext cx="7204199" cy="1093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9" b="0" i="0" u="none" strike="noStrike" cap="none" spc="0" baseline="0">
                <a:ln>
                  <a:noFill/>
                </a:ln>
                <a:solidFill>
                  <a:srgbClr val="009193"/>
                </a:solidFill>
                <a:uFillTx/>
                <a:latin typeface="Avenir Heavy"/>
                <a:ea typeface="Avenir Heavy"/>
                <a:cs typeface="Avenir Heavy"/>
                <a:sym typeface="Avenir Heavy"/>
              </a:defRPr>
            </a:lvl1pPr>
            <a:lvl2pPr marL="0" marR="0" indent="0" algn="l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9" b="1" i="0" u="none" strike="noStrike" cap="none" spc="0" baseline="0">
                <a:ln>
                  <a:noFill/>
                </a:ln>
                <a:solidFill>
                  <a:srgbClr val="009193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9" b="1" i="0" u="none" strike="noStrike" cap="none" spc="0" baseline="0">
                <a:ln>
                  <a:noFill/>
                </a:ln>
                <a:solidFill>
                  <a:srgbClr val="009193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9" b="1" i="0" u="none" strike="noStrike" cap="none" spc="0" baseline="0">
                <a:ln>
                  <a:noFill/>
                </a:ln>
                <a:solidFill>
                  <a:srgbClr val="009193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9" b="1" i="0" u="none" strike="noStrike" cap="none" spc="0" baseline="0">
                <a:ln>
                  <a:noFill/>
                </a:ln>
                <a:solidFill>
                  <a:srgbClr val="009193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9" b="1" i="0" u="none" strike="noStrike" cap="none" spc="0" baseline="0">
                <a:ln>
                  <a:noFill/>
                </a:ln>
                <a:solidFill>
                  <a:srgbClr val="009193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9" b="1" i="0" u="none" strike="noStrike" cap="none" spc="0" baseline="0">
                <a:ln>
                  <a:noFill/>
                </a:ln>
                <a:solidFill>
                  <a:srgbClr val="009193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9" b="1" i="0" u="none" strike="noStrike" cap="none" spc="0" baseline="0">
                <a:ln>
                  <a:noFill/>
                </a:ln>
                <a:solidFill>
                  <a:srgbClr val="009193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9" b="1" i="0" u="none" strike="noStrike" cap="none" spc="0" baseline="0">
                <a:ln>
                  <a:noFill/>
                </a:ln>
                <a:solidFill>
                  <a:srgbClr val="009193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>
              <a:defRPr/>
            </a:pPr>
            <a:r>
              <a:rPr lang="it-IT" sz="3094" b="1" kern="0" dirty="0">
                <a:solidFill>
                  <a:srgbClr val="00882B">
                    <a:lumMod val="75000"/>
                  </a:srgbClr>
                </a:solidFill>
              </a:rPr>
              <a:t>Descrizione Impianto</a:t>
            </a:r>
          </a:p>
        </p:txBody>
      </p:sp>
      <p:sp>
        <p:nvSpPr>
          <p:cNvPr id="47" name="Shape 171"/>
          <p:cNvSpPr/>
          <p:nvPr/>
        </p:nvSpPr>
        <p:spPr>
          <a:xfrm>
            <a:off x="698990" y="1303282"/>
            <a:ext cx="906588" cy="18376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9594"/>
                </a:moveTo>
                <a:lnTo>
                  <a:pt x="0" y="2006"/>
                </a:lnTo>
                <a:cubicBezTo>
                  <a:pt x="0" y="898"/>
                  <a:pt x="1737" y="0"/>
                  <a:pt x="3880" y="0"/>
                </a:cubicBezTo>
                <a:lnTo>
                  <a:pt x="17720" y="0"/>
                </a:lnTo>
                <a:cubicBezTo>
                  <a:pt x="19863" y="0"/>
                  <a:pt x="21600" y="898"/>
                  <a:pt x="21600" y="2006"/>
                </a:cubicBezTo>
                <a:lnTo>
                  <a:pt x="21600" y="19594"/>
                </a:lnTo>
                <a:cubicBezTo>
                  <a:pt x="21600" y="20702"/>
                  <a:pt x="19863" y="21600"/>
                  <a:pt x="17720" y="21600"/>
                </a:cubicBezTo>
                <a:lnTo>
                  <a:pt x="3880" y="21600"/>
                </a:lnTo>
                <a:cubicBezTo>
                  <a:pt x="1737" y="21600"/>
                  <a:pt x="0" y="20702"/>
                  <a:pt x="0" y="19594"/>
                </a:cubicBezTo>
                <a:close/>
              </a:path>
            </a:pathLst>
          </a:custGeom>
          <a:solidFill>
            <a:srgbClr val="FFFFFF"/>
          </a:solidFill>
          <a:ln w="9525" cap="flat">
            <a:solidFill>
              <a:srgbClr val="00882B">
                <a:lumMod val="75000"/>
              </a:srgbClr>
            </a:solidFill>
            <a:prstDash val="solid"/>
            <a:miter lim="400000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pPr defTabSz="410751" hangingPunct="0">
              <a:defRPr sz="1500">
                <a:solidFill>
                  <a:srgbClr val="02919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it-IT" sz="1125" kern="0" dirty="0">
                <a:solidFill>
                  <a:srgbClr val="00882B">
                    <a:lumMod val="75000"/>
                  </a:srgbClr>
                </a:solidFill>
                <a:latin typeface="Avenir Book"/>
                <a:ea typeface="Avenir Book"/>
                <a:cs typeface="Avenir Book"/>
                <a:sym typeface="Avenir Book"/>
              </a:rPr>
              <a:t>Nelle prime  tre schermate saranno inserite le informazioni tecniche relative all’impianto*</a:t>
            </a:r>
            <a:endParaRPr lang="it-IT" sz="1125" kern="0" dirty="0">
              <a:solidFill>
                <a:srgbClr val="029193"/>
              </a:solidFill>
              <a:latin typeface="Avenir Book"/>
              <a:ea typeface="Avenir Book"/>
              <a:cs typeface="Avenir Book"/>
              <a:sym typeface="Avenir Book"/>
            </a:endParaRPr>
          </a:p>
        </p:txBody>
      </p:sp>
      <p:grpSp>
        <p:nvGrpSpPr>
          <p:cNvPr id="5" name="Gruppo 47"/>
          <p:cNvGrpSpPr/>
          <p:nvPr/>
        </p:nvGrpSpPr>
        <p:grpSpPr>
          <a:xfrm>
            <a:off x="1684408" y="1347950"/>
            <a:ext cx="2229594" cy="4792274"/>
            <a:chOff x="1463040" y="1779826"/>
            <a:chExt cx="3435225" cy="6815679"/>
          </a:xfrm>
        </p:grpSpPr>
        <p:pic>
          <p:nvPicPr>
            <p:cNvPr id="49" name="image9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78993"/>
            <a:stretch/>
          </p:blipFill>
          <p:spPr>
            <a:xfrm>
              <a:off x="1463245" y="1779826"/>
              <a:ext cx="3435020" cy="3546154"/>
            </a:xfrm>
            <a:prstGeom prst="rect">
              <a:avLst/>
            </a:prstGeom>
            <a:ln>
              <a:solidFill>
                <a:srgbClr val="00882B">
                  <a:lumMod val="75000"/>
                </a:srgbClr>
              </a:solidFill>
              <a:miter lim="400000"/>
            </a:ln>
          </p:spPr>
        </p:pic>
        <p:pic>
          <p:nvPicPr>
            <p:cNvPr id="50" name="image9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300" b="1"/>
            <a:stretch/>
          </p:blipFill>
          <p:spPr>
            <a:xfrm>
              <a:off x="1463245" y="5686921"/>
              <a:ext cx="3435019" cy="2908584"/>
            </a:xfrm>
            <a:prstGeom prst="rect">
              <a:avLst/>
            </a:prstGeom>
            <a:ln>
              <a:solidFill>
                <a:srgbClr val="00882B">
                  <a:lumMod val="75000"/>
                </a:srgbClr>
              </a:solidFill>
              <a:miter lim="400000"/>
            </a:ln>
          </p:spPr>
        </p:pic>
        <p:sp>
          <p:nvSpPr>
            <p:cNvPr id="51" name="Shape 182"/>
            <p:cNvSpPr/>
            <p:nvPr/>
          </p:nvSpPr>
          <p:spPr>
            <a:xfrm>
              <a:off x="1463040" y="5325978"/>
              <a:ext cx="3435224" cy="2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32145" tIns="32145" rIns="32145" bIns="32145" numCol="1" anchor="t">
              <a:noAutofit/>
            </a:bodyPr>
            <a:lstStyle/>
            <a:p>
              <a:pPr algn="ctr" defTabSz="410751" hangingPunct="0">
                <a:defRPr/>
              </a:pPr>
              <a:endParaRPr sz="2531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52" name="Shape 182"/>
            <p:cNvSpPr/>
            <p:nvPr/>
          </p:nvSpPr>
          <p:spPr>
            <a:xfrm>
              <a:off x="1463040" y="5667123"/>
              <a:ext cx="3435224" cy="2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32145" tIns="32145" rIns="32145" bIns="32145" numCol="1" anchor="t">
              <a:noAutofit/>
            </a:bodyPr>
            <a:lstStyle/>
            <a:p>
              <a:pPr algn="ctr" defTabSz="410751" hangingPunct="0">
                <a:defRPr/>
              </a:pPr>
              <a:endParaRPr sz="2531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</p:grpSp>
      <p:grpSp>
        <p:nvGrpSpPr>
          <p:cNvPr id="6" name="Gruppo 52"/>
          <p:cNvGrpSpPr/>
          <p:nvPr/>
        </p:nvGrpSpPr>
        <p:grpSpPr>
          <a:xfrm>
            <a:off x="3987760" y="1337230"/>
            <a:ext cx="2234798" cy="4792274"/>
            <a:chOff x="5371932" y="1779827"/>
            <a:chExt cx="3443244" cy="6815678"/>
          </a:xfrm>
        </p:grpSpPr>
        <p:pic>
          <p:nvPicPr>
            <p:cNvPr id="54" name="image9.pn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255"/>
            <a:stretch/>
          </p:blipFill>
          <p:spPr>
            <a:xfrm>
              <a:off x="5379952" y="1779827"/>
              <a:ext cx="3431416" cy="3546152"/>
            </a:xfrm>
            <a:prstGeom prst="rect">
              <a:avLst/>
            </a:prstGeom>
            <a:ln w="12700">
              <a:solidFill>
                <a:srgbClr val="00882B">
                  <a:lumMod val="75000"/>
                </a:srgbClr>
              </a:solidFill>
              <a:miter lim="400000"/>
            </a:ln>
          </p:spPr>
        </p:pic>
        <p:sp>
          <p:nvSpPr>
            <p:cNvPr id="64" name="Shape 182"/>
            <p:cNvSpPr/>
            <p:nvPr/>
          </p:nvSpPr>
          <p:spPr>
            <a:xfrm>
              <a:off x="5379952" y="5333815"/>
              <a:ext cx="3435224" cy="2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32145" tIns="32145" rIns="32145" bIns="32145" numCol="1" anchor="t">
              <a:noAutofit/>
            </a:bodyPr>
            <a:lstStyle/>
            <a:p>
              <a:pPr algn="ctr" defTabSz="410751" hangingPunct="0">
                <a:defRPr/>
              </a:pPr>
              <a:endParaRPr sz="2531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  <p:pic>
          <p:nvPicPr>
            <p:cNvPr id="65" name="image9.pn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00" b="142"/>
            <a:stretch/>
          </p:blipFill>
          <p:spPr>
            <a:xfrm>
              <a:off x="5379952" y="5686921"/>
              <a:ext cx="3431416" cy="2908584"/>
            </a:xfrm>
            <a:prstGeom prst="rect">
              <a:avLst/>
            </a:prstGeom>
            <a:ln w="12700">
              <a:solidFill>
                <a:srgbClr val="00882B">
                  <a:lumMod val="75000"/>
                </a:srgbClr>
              </a:solidFill>
              <a:miter lim="400000"/>
            </a:ln>
          </p:spPr>
        </p:pic>
        <p:sp>
          <p:nvSpPr>
            <p:cNvPr id="66" name="Shape 182"/>
            <p:cNvSpPr/>
            <p:nvPr/>
          </p:nvSpPr>
          <p:spPr>
            <a:xfrm>
              <a:off x="5371932" y="5662677"/>
              <a:ext cx="3435224" cy="2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32145" tIns="32145" rIns="32145" bIns="32145" numCol="1" anchor="t">
              <a:noAutofit/>
            </a:bodyPr>
            <a:lstStyle/>
            <a:p>
              <a:pPr algn="ctr" defTabSz="410751" hangingPunct="0">
                <a:defRPr/>
              </a:pPr>
              <a:endParaRPr sz="2531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</p:grpSp>
      <p:grpSp>
        <p:nvGrpSpPr>
          <p:cNvPr id="7" name="Gruppo 66"/>
          <p:cNvGrpSpPr/>
          <p:nvPr/>
        </p:nvGrpSpPr>
        <p:grpSpPr>
          <a:xfrm>
            <a:off x="6266228" y="1337232"/>
            <a:ext cx="2240601" cy="4820601"/>
            <a:chOff x="9280824" y="1779826"/>
            <a:chExt cx="3452185" cy="6855966"/>
          </a:xfrm>
        </p:grpSpPr>
        <p:pic>
          <p:nvPicPr>
            <p:cNvPr id="68" name="image9.pn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0810"/>
            <a:stretch/>
          </p:blipFill>
          <p:spPr>
            <a:xfrm>
              <a:off x="9281549" y="1779826"/>
              <a:ext cx="3435224" cy="3541707"/>
            </a:xfrm>
            <a:prstGeom prst="rect">
              <a:avLst/>
            </a:prstGeom>
            <a:ln>
              <a:solidFill>
                <a:srgbClr val="00882B">
                  <a:lumMod val="75000"/>
                </a:srgbClr>
              </a:solidFill>
              <a:miter lim="400000"/>
            </a:ln>
          </p:spPr>
        </p:pic>
        <p:pic>
          <p:nvPicPr>
            <p:cNvPr id="69" name="image9.pn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828"/>
            <a:stretch/>
          </p:blipFill>
          <p:spPr>
            <a:xfrm>
              <a:off x="9297785" y="5702963"/>
              <a:ext cx="3435224" cy="2932829"/>
            </a:xfrm>
            <a:prstGeom prst="rect">
              <a:avLst/>
            </a:prstGeom>
            <a:ln>
              <a:solidFill>
                <a:srgbClr val="00882B">
                  <a:lumMod val="75000"/>
                </a:srgbClr>
              </a:solidFill>
              <a:miter lim="400000"/>
            </a:ln>
          </p:spPr>
        </p:pic>
        <p:sp>
          <p:nvSpPr>
            <p:cNvPr id="70" name="Shape 182"/>
            <p:cNvSpPr/>
            <p:nvPr/>
          </p:nvSpPr>
          <p:spPr>
            <a:xfrm>
              <a:off x="9288844" y="5333814"/>
              <a:ext cx="3435224" cy="2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32145" tIns="32145" rIns="32145" bIns="32145" numCol="1" anchor="t">
              <a:noAutofit/>
            </a:bodyPr>
            <a:lstStyle/>
            <a:p>
              <a:pPr algn="ctr" defTabSz="410751" hangingPunct="0">
                <a:defRPr/>
              </a:pPr>
              <a:endParaRPr sz="2531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71" name="Shape 182"/>
            <p:cNvSpPr/>
            <p:nvPr/>
          </p:nvSpPr>
          <p:spPr>
            <a:xfrm>
              <a:off x="9280824" y="5676324"/>
              <a:ext cx="3435224" cy="2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32145" tIns="32145" rIns="32145" bIns="32145" numCol="1" anchor="t">
              <a:noAutofit/>
            </a:bodyPr>
            <a:lstStyle/>
            <a:p>
              <a:pPr algn="ctr" defTabSz="410751" hangingPunct="0">
                <a:defRPr/>
              </a:pPr>
              <a:endParaRPr sz="2531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</p:grpSp>
      <p:sp>
        <p:nvSpPr>
          <p:cNvPr id="72" name="Freccia a destra 71"/>
          <p:cNvSpPr/>
          <p:nvPr/>
        </p:nvSpPr>
        <p:spPr>
          <a:xfrm>
            <a:off x="864596" y="3316863"/>
            <a:ext cx="518604" cy="916953"/>
          </a:xfrm>
          <a:prstGeom prst="rightArrow">
            <a:avLst>
              <a:gd name="adj1" fmla="val 50000"/>
              <a:gd name="adj2" fmla="val 86364"/>
            </a:avLst>
          </a:prstGeom>
          <a:solidFill>
            <a:srgbClr val="00882B">
              <a:lumMod val="75000"/>
            </a:srgbClr>
          </a:solidFill>
          <a:ln w="12700" cap="flat">
            <a:solidFill>
              <a:srgbClr val="009193"/>
            </a:solidFill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>
              <a:defRPr/>
            </a:pPr>
            <a:endParaRPr lang="it-IT" sz="2531" kern="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73" name="Freccia a destra 72"/>
          <p:cNvSpPr/>
          <p:nvPr/>
        </p:nvSpPr>
        <p:spPr>
          <a:xfrm>
            <a:off x="8537097" y="3316863"/>
            <a:ext cx="518604" cy="916953"/>
          </a:xfrm>
          <a:prstGeom prst="rightArrow">
            <a:avLst>
              <a:gd name="adj1" fmla="val 50000"/>
              <a:gd name="adj2" fmla="val 86364"/>
            </a:avLst>
          </a:prstGeom>
          <a:solidFill>
            <a:srgbClr val="00882B">
              <a:lumMod val="75000"/>
            </a:srgbClr>
          </a:solidFill>
          <a:ln w="12700" cap="flat">
            <a:solidFill>
              <a:srgbClr val="009193"/>
            </a:solidFill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>
              <a:defRPr/>
            </a:pPr>
            <a:endParaRPr lang="it-IT" sz="2531" kern="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74" name="Shape 172"/>
          <p:cNvSpPr/>
          <p:nvPr/>
        </p:nvSpPr>
        <p:spPr>
          <a:xfrm>
            <a:off x="1504901" y="6030816"/>
            <a:ext cx="6630325" cy="3968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numCol="1" anchor="ctr">
            <a:spAutoFit/>
          </a:bodyPr>
          <a:lstStyle/>
          <a:p>
            <a:pPr defTabSz="410751" hangingPunct="0">
              <a:defRPr sz="1500">
                <a:solidFill>
                  <a:srgbClr val="02919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it-IT" sz="1055" kern="0" dirty="0">
                <a:solidFill>
                  <a:srgbClr val="00882B">
                    <a:lumMod val="75000"/>
                  </a:srgbClr>
                </a:solidFill>
                <a:latin typeface="Avenir Book"/>
                <a:ea typeface="Avenir Book"/>
                <a:cs typeface="Avenir Book"/>
                <a:sym typeface="Avenir Book"/>
              </a:rPr>
              <a:t>*Se il libretto sarà sbloccato tramite codice di sblocco, i campi della descrizione saranno precompilati ma comunque modificabili </a:t>
            </a:r>
            <a:endParaRPr sz="1055" kern="0" dirty="0">
              <a:solidFill>
                <a:srgbClr val="00882B">
                  <a:lumMod val="75000"/>
                </a:srgbClr>
              </a:solidFill>
              <a:latin typeface="Avenir Book"/>
              <a:ea typeface="Avenir Book"/>
              <a:cs typeface="Avenir Book"/>
              <a:sym typeface="Avenir Book"/>
            </a:endParaRPr>
          </a:p>
        </p:txBody>
      </p:sp>
      <p:grpSp>
        <p:nvGrpSpPr>
          <p:cNvPr id="8" name="Gruppo 74"/>
          <p:cNvGrpSpPr/>
          <p:nvPr/>
        </p:nvGrpSpPr>
        <p:grpSpPr>
          <a:xfrm>
            <a:off x="2179592" y="3708508"/>
            <a:ext cx="1164206" cy="179177"/>
            <a:chOff x="4504284" y="5446643"/>
            <a:chExt cx="1164725" cy="220228"/>
          </a:xfrm>
        </p:grpSpPr>
        <p:sp>
          <p:nvSpPr>
            <p:cNvPr id="76" name="Shape 440"/>
            <p:cNvSpPr/>
            <p:nvPr/>
          </p:nvSpPr>
          <p:spPr>
            <a:xfrm rot="5400000">
              <a:off x="5011665" y="5009526"/>
              <a:ext cx="149964" cy="1164725"/>
            </a:xfrm>
            <a:prstGeom prst="rightArrow">
              <a:avLst>
                <a:gd name="adj1" fmla="val 100000"/>
                <a:gd name="adj2" fmla="val 121198"/>
              </a:avLst>
            </a:prstGeom>
            <a:gradFill flip="none" rotWithShape="1">
              <a:gsLst>
                <a:gs pos="0">
                  <a:srgbClr val="70BF41"/>
                </a:gs>
                <a:gs pos="100000">
                  <a:srgbClr val="00882B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 defTabSz="410751" hangingPunct="0">
                <a:defRPr sz="2400">
                  <a:solidFill>
                    <a:srgbClr val="FFFFFF"/>
                  </a:solidFill>
                </a:defRPr>
              </a:pPr>
              <a:endParaRPr sz="1687" kern="0" dirty="0">
                <a:solidFill>
                  <a:srgbClr val="FFFFFF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77" name="Shape 441"/>
            <p:cNvSpPr/>
            <p:nvPr/>
          </p:nvSpPr>
          <p:spPr>
            <a:xfrm>
              <a:off x="4512142" y="5446643"/>
              <a:ext cx="1149009" cy="43733"/>
            </a:xfrm>
            <a:prstGeom prst="rect">
              <a:avLst/>
            </a:prstGeom>
            <a:solidFill>
              <a:srgbClr val="53A93A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 defTabSz="410751" hangingPunct="0">
                <a:defRPr sz="2400"/>
              </a:pPr>
              <a:endParaRPr sz="1687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</p:grpSp>
      <p:grpSp>
        <p:nvGrpSpPr>
          <p:cNvPr id="9" name="Gruppo 77"/>
          <p:cNvGrpSpPr/>
          <p:nvPr/>
        </p:nvGrpSpPr>
        <p:grpSpPr>
          <a:xfrm>
            <a:off x="4484918" y="3708508"/>
            <a:ext cx="1164206" cy="179177"/>
            <a:chOff x="4504284" y="5446643"/>
            <a:chExt cx="1164725" cy="220228"/>
          </a:xfrm>
        </p:grpSpPr>
        <p:sp>
          <p:nvSpPr>
            <p:cNvPr id="79" name="Shape 440"/>
            <p:cNvSpPr/>
            <p:nvPr/>
          </p:nvSpPr>
          <p:spPr>
            <a:xfrm rot="5400000">
              <a:off x="5011665" y="5009526"/>
              <a:ext cx="149964" cy="1164725"/>
            </a:xfrm>
            <a:prstGeom prst="rightArrow">
              <a:avLst>
                <a:gd name="adj1" fmla="val 100000"/>
                <a:gd name="adj2" fmla="val 121198"/>
              </a:avLst>
            </a:prstGeom>
            <a:gradFill flip="none" rotWithShape="1">
              <a:gsLst>
                <a:gs pos="0">
                  <a:srgbClr val="70BF41"/>
                </a:gs>
                <a:gs pos="100000">
                  <a:srgbClr val="00882B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 defTabSz="410751" hangingPunct="0">
                <a:defRPr sz="2400">
                  <a:solidFill>
                    <a:srgbClr val="FFFFFF"/>
                  </a:solidFill>
                </a:defRPr>
              </a:pPr>
              <a:endParaRPr sz="1687" kern="0" dirty="0">
                <a:solidFill>
                  <a:srgbClr val="FFFFFF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80" name="Shape 441"/>
            <p:cNvSpPr/>
            <p:nvPr/>
          </p:nvSpPr>
          <p:spPr>
            <a:xfrm>
              <a:off x="4512142" y="5446643"/>
              <a:ext cx="1149009" cy="43733"/>
            </a:xfrm>
            <a:prstGeom prst="rect">
              <a:avLst/>
            </a:prstGeom>
            <a:solidFill>
              <a:srgbClr val="53A93A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 defTabSz="410751" hangingPunct="0">
                <a:defRPr sz="2400"/>
              </a:pPr>
              <a:endParaRPr sz="1687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</p:grpSp>
      <p:grpSp>
        <p:nvGrpSpPr>
          <p:cNvPr id="10" name="Gruppo 80"/>
          <p:cNvGrpSpPr/>
          <p:nvPr/>
        </p:nvGrpSpPr>
        <p:grpSpPr>
          <a:xfrm>
            <a:off x="6840284" y="3708508"/>
            <a:ext cx="1164206" cy="179177"/>
            <a:chOff x="4504284" y="5446643"/>
            <a:chExt cx="1164725" cy="220228"/>
          </a:xfrm>
        </p:grpSpPr>
        <p:sp>
          <p:nvSpPr>
            <p:cNvPr id="82" name="Shape 440"/>
            <p:cNvSpPr/>
            <p:nvPr/>
          </p:nvSpPr>
          <p:spPr>
            <a:xfrm rot="5400000">
              <a:off x="5011665" y="5009526"/>
              <a:ext cx="149964" cy="1164725"/>
            </a:xfrm>
            <a:prstGeom prst="rightArrow">
              <a:avLst>
                <a:gd name="adj1" fmla="val 100000"/>
                <a:gd name="adj2" fmla="val 121198"/>
              </a:avLst>
            </a:prstGeom>
            <a:gradFill flip="none" rotWithShape="1">
              <a:gsLst>
                <a:gs pos="0">
                  <a:srgbClr val="70BF41"/>
                </a:gs>
                <a:gs pos="100000">
                  <a:srgbClr val="00882B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 defTabSz="410751" hangingPunct="0">
                <a:defRPr sz="2400">
                  <a:solidFill>
                    <a:srgbClr val="FFFFFF"/>
                  </a:solidFill>
                </a:defRPr>
              </a:pPr>
              <a:endParaRPr sz="1687" kern="0" dirty="0">
                <a:solidFill>
                  <a:srgbClr val="FFFFFF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83" name="Shape 441"/>
            <p:cNvSpPr/>
            <p:nvPr/>
          </p:nvSpPr>
          <p:spPr>
            <a:xfrm>
              <a:off x="4512142" y="5446643"/>
              <a:ext cx="1149009" cy="43733"/>
            </a:xfrm>
            <a:prstGeom prst="rect">
              <a:avLst/>
            </a:prstGeom>
            <a:solidFill>
              <a:srgbClr val="53A93A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 defTabSz="410751" hangingPunct="0">
                <a:defRPr sz="2400"/>
              </a:pPr>
              <a:endParaRPr sz="1687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0810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5"/>
          <p:cNvSpPr txBox="1">
            <a:spLocks/>
          </p:cNvSpPr>
          <p:nvPr/>
        </p:nvSpPr>
        <p:spPr>
          <a:xfrm>
            <a:off x="344488" y="366776"/>
            <a:ext cx="7400207" cy="360040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00683F"/>
                </a:solidFill>
                <a:latin typeface="+mj-lt"/>
              </a:defRPr>
            </a:lvl1pPr>
          </a:lstStyle>
          <a:p>
            <a:pPr algn="l">
              <a:defRPr/>
            </a:pPr>
            <a:r>
              <a:rPr lang="it-IT" sz="2300" b="1" dirty="0"/>
              <a:t>APP LIBRETTO D’IMPIANTO ELETTRICO</a:t>
            </a:r>
          </a:p>
        </p:txBody>
      </p:sp>
      <p:sp>
        <p:nvSpPr>
          <p:cNvPr id="4" name="Segnaposto numero diapositiva 5"/>
          <p:cNvSpPr txBox="1">
            <a:spLocks/>
          </p:cNvSpPr>
          <p:nvPr/>
        </p:nvSpPr>
        <p:spPr>
          <a:xfrm>
            <a:off x="698989" y="1052736"/>
            <a:ext cx="8508022" cy="5040560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00683F"/>
                </a:solidFill>
                <a:latin typeface="+mj-lt"/>
              </a:defRPr>
            </a:lvl1pPr>
          </a:lstStyle>
          <a:p>
            <a:pPr lvl="0" algn="l">
              <a:defRPr/>
            </a:pPr>
            <a:endParaRPr lang="it-IT" sz="1400" dirty="0">
              <a:solidFill>
                <a:schemeClr val="tx1"/>
              </a:solidFill>
            </a:endParaRPr>
          </a:p>
          <a:p>
            <a:pPr lvl="0" algn="just">
              <a:defRPr/>
            </a:pPr>
            <a:endParaRPr lang="it-IT" sz="1800" dirty="0">
              <a:solidFill>
                <a:schemeClr val="tx1"/>
              </a:solidFill>
            </a:endParaRPr>
          </a:p>
          <a:p>
            <a:pPr lvl="0" algn="just">
              <a:defRPr/>
            </a:pPr>
            <a:endParaRPr lang="it-IT" sz="1800" dirty="0">
              <a:solidFill>
                <a:schemeClr val="tx1"/>
              </a:solidFill>
            </a:endParaRPr>
          </a:p>
          <a:p>
            <a:pPr lvl="0" algn="just">
              <a:defRPr/>
            </a:pP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898397" y="1052736"/>
            <a:ext cx="7843333" cy="35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600" b="1" dirty="0">
                <a:ea typeface="Calibri"/>
                <a:cs typeface="Times New Roman"/>
              </a:rPr>
              <a:t> </a:t>
            </a:r>
          </a:p>
        </p:txBody>
      </p:sp>
      <p:sp>
        <p:nvSpPr>
          <p:cNvPr id="81" name="Shape 171"/>
          <p:cNvSpPr/>
          <p:nvPr/>
        </p:nvSpPr>
        <p:spPr>
          <a:xfrm>
            <a:off x="4668534" y="1432767"/>
            <a:ext cx="773697" cy="19541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9594"/>
                </a:moveTo>
                <a:lnTo>
                  <a:pt x="0" y="2006"/>
                </a:lnTo>
                <a:cubicBezTo>
                  <a:pt x="0" y="898"/>
                  <a:pt x="1737" y="0"/>
                  <a:pt x="3880" y="0"/>
                </a:cubicBezTo>
                <a:lnTo>
                  <a:pt x="17720" y="0"/>
                </a:lnTo>
                <a:cubicBezTo>
                  <a:pt x="19863" y="0"/>
                  <a:pt x="21600" y="898"/>
                  <a:pt x="21600" y="2006"/>
                </a:cubicBezTo>
                <a:lnTo>
                  <a:pt x="21600" y="19594"/>
                </a:lnTo>
                <a:cubicBezTo>
                  <a:pt x="21600" y="20702"/>
                  <a:pt x="19863" y="21600"/>
                  <a:pt x="17720" y="21600"/>
                </a:cubicBezTo>
                <a:lnTo>
                  <a:pt x="3880" y="21600"/>
                </a:lnTo>
                <a:cubicBezTo>
                  <a:pt x="1737" y="21600"/>
                  <a:pt x="0" y="20702"/>
                  <a:pt x="0" y="19594"/>
                </a:cubicBezTo>
                <a:close/>
              </a:path>
            </a:pathLst>
          </a:custGeom>
          <a:solidFill>
            <a:srgbClr val="FFFFFF"/>
          </a:solidFill>
          <a:ln w="9525" cap="flat">
            <a:solidFill>
              <a:srgbClr val="00882B">
                <a:lumMod val="75000"/>
              </a:srgbClr>
            </a:solidFill>
            <a:prstDash val="solid"/>
            <a:miter lim="400000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pPr defTabSz="410751" hangingPunct="0">
              <a:defRPr sz="1500">
                <a:solidFill>
                  <a:srgbClr val="02919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it-IT" sz="1050" kern="0" dirty="0">
                <a:solidFill>
                  <a:srgbClr val="00882B">
                    <a:lumMod val="75000"/>
                  </a:srgbClr>
                </a:solidFill>
                <a:latin typeface="Avenir Book"/>
                <a:ea typeface="Avenir Book"/>
                <a:cs typeface="Avenir Book"/>
                <a:sym typeface="Avenir Book"/>
              </a:rPr>
              <a:t>Il </a:t>
            </a:r>
            <a:r>
              <a:rPr lang="it-IT" sz="1050" b="1" kern="0" dirty="0">
                <a:solidFill>
                  <a:srgbClr val="00882B">
                    <a:lumMod val="75000"/>
                  </a:srgbClr>
                </a:solidFill>
                <a:latin typeface="Avenir Book"/>
                <a:ea typeface="Avenir Book"/>
                <a:cs typeface="Avenir Book"/>
                <a:sym typeface="Avenir Book"/>
              </a:rPr>
              <a:t>Promemoria delle Scadenze </a:t>
            </a:r>
            <a:r>
              <a:rPr lang="it-IT" sz="1050" kern="0" dirty="0">
                <a:solidFill>
                  <a:srgbClr val="00882B">
                    <a:lumMod val="75000"/>
                  </a:srgbClr>
                </a:solidFill>
                <a:latin typeface="Avenir Book"/>
                <a:ea typeface="Avenir Book"/>
                <a:cs typeface="Avenir Book"/>
                <a:sym typeface="Avenir Book"/>
              </a:rPr>
              <a:t>consente di indicare e visionare le scadenze degli apparecchi dell’impianto.</a:t>
            </a:r>
            <a:endParaRPr sz="1050" kern="0" dirty="0">
              <a:solidFill>
                <a:srgbClr val="00882B">
                  <a:lumMod val="75000"/>
                </a:srgbClr>
              </a:solidFill>
              <a:latin typeface="Avenir Book"/>
              <a:ea typeface="Avenir Book"/>
              <a:cs typeface="Avenir Book"/>
              <a:sym typeface="Avenir Book"/>
            </a:endParaRPr>
          </a:p>
        </p:txBody>
      </p:sp>
      <p:sp>
        <p:nvSpPr>
          <p:cNvPr id="82" name="Freccia a destra 81"/>
          <p:cNvSpPr/>
          <p:nvPr/>
        </p:nvSpPr>
        <p:spPr>
          <a:xfrm>
            <a:off x="747496" y="3383793"/>
            <a:ext cx="326683" cy="916953"/>
          </a:xfrm>
          <a:prstGeom prst="rightArrow">
            <a:avLst>
              <a:gd name="adj1" fmla="val 50000"/>
              <a:gd name="adj2" fmla="val 86364"/>
            </a:avLst>
          </a:prstGeom>
          <a:solidFill>
            <a:srgbClr val="00882B">
              <a:lumMod val="75000"/>
            </a:srgbClr>
          </a:solidFill>
          <a:ln w="12700" cap="flat">
            <a:solidFill>
              <a:srgbClr val="009193"/>
            </a:solidFill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>
              <a:defRPr/>
            </a:pPr>
            <a:endParaRPr lang="it-IT" sz="2531" kern="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83" name="Immagine 8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330" y="1474744"/>
            <a:ext cx="2532295" cy="4922804"/>
          </a:xfrm>
          <a:prstGeom prst="rect">
            <a:avLst/>
          </a:prstGeom>
          <a:ln w="6350">
            <a:solidFill>
              <a:srgbClr val="00882B">
                <a:lumMod val="75000"/>
              </a:srgbClr>
            </a:solidFill>
          </a:ln>
        </p:spPr>
      </p:pic>
      <p:sp>
        <p:nvSpPr>
          <p:cNvPr id="84" name="Shape 171"/>
          <p:cNvSpPr/>
          <p:nvPr/>
        </p:nvSpPr>
        <p:spPr>
          <a:xfrm>
            <a:off x="1100862" y="1474746"/>
            <a:ext cx="977559" cy="1701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9594"/>
                </a:moveTo>
                <a:lnTo>
                  <a:pt x="0" y="2006"/>
                </a:lnTo>
                <a:cubicBezTo>
                  <a:pt x="0" y="898"/>
                  <a:pt x="1737" y="0"/>
                  <a:pt x="3880" y="0"/>
                </a:cubicBezTo>
                <a:lnTo>
                  <a:pt x="17720" y="0"/>
                </a:lnTo>
                <a:cubicBezTo>
                  <a:pt x="19863" y="0"/>
                  <a:pt x="21600" y="898"/>
                  <a:pt x="21600" y="2006"/>
                </a:cubicBezTo>
                <a:lnTo>
                  <a:pt x="21600" y="19594"/>
                </a:lnTo>
                <a:cubicBezTo>
                  <a:pt x="21600" y="20702"/>
                  <a:pt x="19863" y="21600"/>
                  <a:pt x="17720" y="21600"/>
                </a:cubicBezTo>
                <a:lnTo>
                  <a:pt x="3880" y="21600"/>
                </a:lnTo>
                <a:cubicBezTo>
                  <a:pt x="1737" y="21600"/>
                  <a:pt x="0" y="20702"/>
                  <a:pt x="0" y="19594"/>
                </a:cubicBezTo>
                <a:close/>
              </a:path>
            </a:pathLst>
          </a:custGeom>
          <a:solidFill>
            <a:srgbClr val="FFFFFF"/>
          </a:solidFill>
          <a:ln w="9525" cap="flat">
            <a:solidFill>
              <a:srgbClr val="00882B">
                <a:lumMod val="75000"/>
              </a:srgbClr>
            </a:solidFill>
            <a:prstDash val="solid"/>
            <a:miter lim="400000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pPr defTabSz="410751" hangingPunct="0">
              <a:defRPr sz="1500">
                <a:solidFill>
                  <a:srgbClr val="02919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it-IT" sz="1055" kern="0" dirty="0">
                <a:solidFill>
                  <a:srgbClr val="00882B">
                    <a:lumMod val="75000"/>
                  </a:srgbClr>
                </a:solidFill>
                <a:latin typeface="Avenir Book"/>
                <a:ea typeface="Avenir Book"/>
                <a:cs typeface="Avenir Book"/>
                <a:sym typeface="Avenir Book"/>
              </a:rPr>
              <a:t>Nella schermata </a:t>
            </a:r>
            <a:r>
              <a:rPr lang="it-IT" sz="1055" b="1" kern="0" dirty="0">
                <a:solidFill>
                  <a:srgbClr val="00882B">
                    <a:lumMod val="75000"/>
                  </a:srgbClr>
                </a:solidFill>
                <a:latin typeface="Avenir Book"/>
                <a:ea typeface="Avenir Book"/>
                <a:cs typeface="Avenir Book"/>
                <a:sym typeface="Avenir Book"/>
              </a:rPr>
              <a:t>Verifiche Periodiche</a:t>
            </a:r>
            <a:r>
              <a:rPr lang="it-IT" sz="1055" kern="0" dirty="0">
                <a:solidFill>
                  <a:srgbClr val="00882B">
                    <a:lumMod val="75000"/>
                  </a:srgbClr>
                </a:solidFill>
                <a:latin typeface="Avenir Book"/>
                <a:ea typeface="Avenir Book"/>
                <a:cs typeface="Avenir Book"/>
                <a:sym typeface="Avenir Book"/>
              </a:rPr>
              <a:t>, l’utente potrà visionare l’elenco delle prossime verifiche.</a:t>
            </a:r>
            <a:endParaRPr lang="it-IT" sz="1055" kern="0" dirty="0">
              <a:solidFill>
                <a:srgbClr val="029193"/>
              </a:solidFill>
              <a:latin typeface="Avenir Book"/>
              <a:ea typeface="Avenir Book"/>
              <a:cs typeface="Avenir Book"/>
              <a:sym typeface="Avenir Book"/>
            </a:endParaRPr>
          </a:p>
        </p:txBody>
      </p:sp>
      <p:pic>
        <p:nvPicPr>
          <p:cNvPr id="85" name="Immagine 8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027" y="1432162"/>
            <a:ext cx="2561184" cy="4935117"/>
          </a:xfrm>
          <a:prstGeom prst="rect">
            <a:avLst/>
          </a:prstGeom>
          <a:ln w="6350">
            <a:solidFill>
              <a:srgbClr val="00882B">
                <a:lumMod val="75000"/>
              </a:srgbClr>
            </a:solidFill>
          </a:ln>
        </p:spPr>
      </p:pic>
      <p:sp>
        <p:nvSpPr>
          <p:cNvPr id="86" name="Freccia a destra 85"/>
          <p:cNvSpPr/>
          <p:nvPr/>
        </p:nvSpPr>
        <p:spPr>
          <a:xfrm>
            <a:off x="8010100" y="3402266"/>
            <a:ext cx="365451" cy="916953"/>
          </a:xfrm>
          <a:prstGeom prst="rightArrow">
            <a:avLst>
              <a:gd name="adj1" fmla="val 50000"/>
              <a:gd name="adj2" fmla="val 86364"/>
            </a:avLst>
          </a:prstGeom>
          <a:solidFill>
            <a:srgbClr val="00882B">
              <a:lumMod val="75000"/>
            </a:srgbClr>
          </a:solidFill>
          <a:ln w="12700" cap="flat">
            <a:solidFill>
              <a:srgbClr val="009193"/>
            </a:solidFill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>
              <a:defRPr/>
            </a:pPr>
            <a:endParaRPr lang="it-IT" sz="2531" kern="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87" name="Shape 166"/>
          <p:cNvSpPr txBox="1">
            <a:spLocks/>
          </p:cNvSpPr>
          <p:nvPr/>
        </p:nvSpPr>
        <p:spPr>
          <a:xfrm>
            <a:off x="1320818" y="466447"/>
            <a:ext cx="7204199" cy="1093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9" b="0" i="0" u="none" strike="noStrike" cap="none" spc="0" baseline="0">
                <a:ln>
                  <a:noFill/>
                </a:ln>
                <a:solidFill>
                  <a:srgbClr val="009193"/>
                </a:solidFill>
                <a:uFillTx/>
                <a:latin typeface="Avenir Heavy"/>
                <a:ea typeface="Avenir Heavy"/>
                <a:cs typeface="Avenir Heavy"/>
                <a:sym typeface="Avenir Heavy"/>
              </a:defRPr>
            </a:lvl1pPr>
            <a:lvl2pPr marL="0" marR="0" indent="0" algn="l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9" b="1" i="0" u="none" strike="noStrike" cap="none" spc="0" baseline="0">
                <a:ln>
                  <a:noFill/>
                </a:ln>
                <a:solidFill>
                  <a:srgbClr val="009193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9" b="1" i="0" u="none" strike="noStrike" cap="none" spc="0" baseline="0">
                <a:ln>
                  <a:noFill/>
                </a:ln>
                <a:solidFill>
                  <a:srgbClr val="009193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9" b="1" i="0" u="none" strike="noStrike" cap="none" spc="0" baseline="0">
                <a:ln>
                  <a:noFill/>
                </a:ln>
                <a:solidFill>
                  <a:srgbClr val="009193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9" b="1" i="0" u="none" strike="noStrike" cap="none" spc="0" baseline="0">
                <a:ln>
                  <a:noFill/>
                </a:ln>
                <a:solidFill>
                  <a:srgbClr val="009193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9" b="1" i="0" u="none" strike="noStrike" cap="none" spc="0" baseline="0">
                <a:ln>
                  <a:noFill/>
                </a:ln>
                <a:solidFill>
                  <a:srgbClr val="009193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9" b="1" i="0" u="none" strike="noStrike" cap="none" spc="0" baseline="0">
                <a:ln>
                  <a:noFill/>
                </a:ln>
                <a:solidFill>
                  <a:srgbClr val="009193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9" b="1" i="0" u="none" strike="noStrike" cap="none" spc="0" baseline="0">
                <a:ln>
                  <a:noFill/>
                </a:ln>
                <a:solidFill>
                  <a:srgbClr val="009193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9" b="1" i="0" u="none" strike="noStrike" cap="none" spc="0" baseline="0">
                <a:ln>
                  <a:noFill/>
                </a:ln>
                <a:solidFill>
                  <a:srgbClr val="009193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>
              <a:defRPr/>
            </a:pPr>
            <a:r>
              <a:rPr lang="it-IT" sz="3094" b="1" kern="0" dirty="0">
                <a:solidFill>
                  <a:srgbClr val="00882B">
                    <a:lumMod val="75000"/>
                  </a:srgbClr>
                </a:solidFill>
              </a:rPr>
              <a:t>Verifiche e scadenze</a:t>
            </a:r>
          </a:p>
        </p:txBody>
      </p:sp>
      <p:sp>
        <p:nvSpPr>
          <p:cNvPr id="88" name="Shape 150"/>
          <p:cNvSpPr/>
          <p:nvPr/>
        </p:nvSpPr>
        <p:spPr>
          <a:xfrm>
            <a:off x="8223108" y="3490214"/>
            <a:ext cx="1136349" cy="5645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9" tIns="35719" rIns="35719" bIns="35719" numCol="1" anchor="ctr">
            <a:spAutoFit/>
          </a:bodyPr>
          <a:lstStyle>
            <a:lvl1pPr>
              <a:defRPr sz="3200">
                <a:solidFill>
                  <a:srgbClr val="029193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algn="ctr" defTabSz="410751" hangingPunct="0">
              <a:defRPr/>
            </a:pPr>
            <a:r>
              <a:rPr lang="it-IT" sz="1600" kern="0" dirty="0">
                <a:solidFill>
                  <a:srgbClr val="00882B">
                    <a:lumMod val="75000"/>
                  </a:srgbClr>
                </a:solidFill>
              </a:rPr>
              <a:t>Rapporto</a:t>
            </a:r>
          </a:p>
          <a:p>
            <a:pPr algn="ctr" defTabSz="410751" hangingPunct="0">
              <a:defRPr/>
            </a:pPr>
            <a:r>
              <a:rPr lang="it-IT" sz="1600" kern="0" dirty="0">
                <a:solidFill>
                  <a:srgbClr val="00882B">
                    <a:lumMod val="75000"/>
                  </a:srgbClr>
                </a:solidFill>
              </a:rPr>
              <a:t>Verifica</a:t>
            </a:r>
            <a:endParaRPr sz="1600" kern="0" dirty="0">
              <a:solidFill>
                <a:srgbClr val="00882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906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5"/>
          <p:cNvSpPr txBox="1">
            <a:spLocks/>
          </p:cNvSpPr>
          <p:nvPr/>
        </p:nvSpPr>
        <p:spPr>
          <a:xfrm>
            <a:off x="344488" y="366776"/>
            <a:ext cx="7632848" cy="360040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00683F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300" b="1" i="0" u="none" strike="noStrike" kern="1200" cap="none" spc="0" normalizeH="0" baseline="0" noProof="0" dirty="0">
              <a:ln>
                <a:noFill/>
              </a:ln>
              <a:solidFill>
                <a:srgbClr val="00683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Segnaposto numero diapositiva 5"/>
          <p:cNvSpPr txBox="1">
            <a:spLocks/>
          </p:cNvSpPr>
          <p:nvPr/>
        </p:nvSpPr>
        <p:spPr>
          <a:xfrm>
            <a:off x="344488" y="908720"/>
            <a:ext cx="9217024" cy="5472608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00683F"/>
                </a:solidFill>
                <a:latin typeface="+mj-lt"/>
              </a:defRPr>
            </a:lvl1pPr>
          </a:lstStyle>
          <a:p>
            <a:pPr lvl="0" algn="just">
              <a:defRPr/>
            </a:pPr>
            <a:r>
              <a:rPr lang="it-IT" sz="2000" b="1" dirty="0">
                <a:solidFill>
                  <a:srgbClr val="006600"/>
                </a:solidFill>
              </a:rPr>
              <a:t>CHI E’ </a:t>
            </a:r>
            <a:r>
              <a:rPr lang="it-IT" sz="2000" b="1" dirty="0"/>
              <a:t>PROSIEL</a:t>
            </a:r>
          </a:p>
          <a:p>
            <a:pPr lvl="0" algn="just">
              <a:defRPr/>
            </a:pPr>
            <a:endParaRPr lang="it-IT" sz="1600" u="sng" dirty="0">
              <a:solidFill>
                <a:srgbClr val="006600"/>
              </a:solidFill>
            </a:endParaRPr>
          </a:p>
          <a:p>
            <a:pPr lvl="0" algn="just">
              <a:defRPr/>
            </a:pPr>
            <a:r>
              <a:rPr lang="it-IT" sz="1600" b="1" dirty="0">
                <a:solidFill>
                  <a:srgbClr val="006600"/>
                </a:solidFill>
              </a:rPr>
              <a:t>PROSIEL</a:t>
            </a:r>
            <a:r>
              <a:rPr lang="it-IT" sz="1600" b="1" dirty="0">
                <a:solidFill>
                  <a:schemeClr val="tx1"/>
                </a:solidFill>
              </a:rPr>
              <a:t> E’ UN’ASSOCIAZIONE SENZA SCOPO DI LUCRO, COSTITUITA NEL 2000, I CUI SOCI SONO I PRINCIPALI ATTORI DELLA FILIERA ELETTRICA. </a:t>
            </a:r>
          </a:p>
          <a:p>
            <a:pPr lvl="0" algn="just">
              <a:defRPr/>
            </a:pPr>
            <a:r>
              <a:rPr lang="it-IT" sz="1600" b="1" dirty="0">
                <a:solidFill>
                  <a:schemeClr val="tx1"/>
                </a:solidFill>
              </a:rPr>
              <a:t>LA SUA MISSION E’ LA </a:t>
            </a:r>
            <a:r>
              <a:rPr lang="it-IT" sz="1600" b="1" dirty="0"/>
              <a:t>PRO</a:t>
            </a:r>
            <a:r>
              <a:rPr lang="it-IT" sz="1600" b="1" dirty="0">
                <a:solidFill>
                  <a:schemeClr val="tx1"/>
                </a:solidFill>
              </a:rPr>
              <a:t>MOZIONE DELLA </a:t>
            </a:r>
            <a:r>
              <a:rPr lang="it-IT" sz="1600" b="1" dirty="0"/>
              <a:t>SI</a:t>
            </a:r>
            <a:r>
              <a:rPr lang="it-IT" sz="1600" b="1" dirty="0">
                <a:solidFill>
                  <a:schemeClr val="tx1"/>
                </a:solidFill>
              </a:rPr>
              <a:t>CUREZZA E DELL’</a:t>
            </a:r>
            <a:r>
              <a:rPr lang="it-IT" sz="1600" b="1" dirty="0">
                <a:solidFill>
                  <a:srgbClr val="006600"/>
                </a:solidFill>
              </a:rPr>
              <a:t>I</a:t>
            </a:r>
            <a:r>
              <a:rPr lang="it-IT" sz="1600" b="1" dirty="0">
                <a:solidFill>
                  <a:schemeClr val="tx1"/>
                </a:solidFill>
              </a:rPr>
              <a:t>NNOVAZIONE </a:t>
            </a:r>
            <a:r>
              <a:rPr lang="it-IT" sz="1600" b="1" dirty="0"/>
              <a:t>EL</a:t>
            </a:r>
            <a:r>
              <a:rPr lang="it-IT" sz="1600" b="1" dirty="0">
                <a:solidFill>
                  <a:schemeClr val="tx1"/>
                </a:solidFill>
              </a:rPr>
              <a:t>ETTRICA.</a:t>
            </a:r>
          </a:p>
          <a:p>
            <a:pPr lvl="0" algn="just">
              <a:defRPr/>
            </a:pPr>
            <a:endParaRPr lang="it-IT" sz="1800" dirty="0">
              <a:solidFill>
                <a:schemeClr val="tx1"/>
              </a:solidFill>
            </a:endParaRPr>
          </a:p>
          <a:p>
            <a:pPr lvl="0">
              <a:defRPr/>
            </a:pPr>
            <a:r>
              <a:rPr lang="it-IT" sz="1800" b="1" u="sng" dirty="0"/>
              <a:t>SI PROPONE DI </a:t>
            </a:r>
          </a:p>
          <a:p>
            <a:pPr lvl="0">
              <a:defRPr/>
            </a:pPr>
            <a:endParaRPr lang="it-IT" sz="1800" b="1" u="sng" dirty="0"/>
          </a:p>
          <a:p>
            <a:pPr marL="285750" lvl="0" indent="-285750" algn="just">
              <a:buFont typeface="Wingdings" panose="05000000000000000000" pitchFamily="2" charset="2"/>
              <a:buChar char="Ø"/>
              <a:defRPr/>
            </a:pPr>
            <a:r>
              <a:rPr lang="it-IT" sz="1600" b="1" u="sng" dirty="0">
                <a:solidFill>
                  <a:srgbClr val="FF0000"/>
                </a:solidFill>
              </a:rPr>
              <a:t>ESSERE</a:t>
            </a:r>
            <a:r>
              <a:rPr lang="it-IT" sz="1600" b="1" dirty="0">
                <a:solidFill>
                  <a:schemeClr val="tx1"/>
                </a:solidFill>
              </a:rPr>
              <a:t> il punto di riferimento per le autorità governative</a:t>
            </a:r>
            <a:r>
              <a:rPr lang="it-IT" sz="1600" dirty="0">
                <a:solidFill>
                  <a:schemeClr val="tx1"/>
                </a:solidFill>
              </a:rPr>
              <a:t> competenti nella definizione di un sistema efficace di </a:t>
            </a:r>
            <a:r>
              <a:rPr lang="it-IT" sz="1600" dirty="0">
                <a:solidFill>
                  <a:srgbClr val="0070C0"/>
                </a:solidFill>
              </a:rPr>
              <a:t>verifiche periodiche </a:t>
            </a:r>
            <a:r>
              <a:rPr lang="it-IT" sz="1600" dirty="0">
                <a:solidFill>
                  <a:schemeClr val="tx1"/>
                </a:solidFill>
              </a:rPr>
              <a:t>degli impianti elettrici che possa garantire la sicurezza degli immobili e dei loro fruitori.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  <a:defRPr/>
            </a:pPr>
            <a:r>
              <a:rPr lang="it-IT" sz="1600" b="1" u="sng" dirty="0">
                <a:solidFill>
                  <a:srgbClr val="FF0000"/>
                </a:solidFill>
              </a:rPr>
              <a:t>AIUTARE</a:t>
            </a:r>
            <a:r>
              <a:rPr lang="it-IT" sz="1600" b="1" dirty="0">
                <a:solidFill>
                  <a:schemeClr val="tx1"/>
                </a:solidFill>
              </a:rPr>
              <a:t> l’intera filiera elettrica a diventare virtuosa</a:t>
            </a:r>
            <a:r>
              <a:rPr lang="it-IT" sz="1600" dirty="0">
                <a:solidFill>
                  <a:schemeClr val="tx1"/>
                </a:solidFill>
              </a:rPr>
              <a:t> promuovendo una cultura elettrica moderna che favorisca l’uso delle più recenti  </a:t>
            </a:r>
            <a:r>
              <a:rPr lang="it-IT" sz="1600" dirty="0">
                <a:solidFill>
                  <a:srgbClr val="0070C0"/>
                </a:solidFill>
              </a:rPr>
              <a:t>tecnologie per l’automazione </a:t>
            </a:r>
            <a:r>
              <a:rPr lang="it-IT" sz="1600" dirty="0">
                <a:solidFill>
                  <a:schemeClr val="tx1"/>
                </a:solidFill>
              </a:rPr>
              <a:t>dell’edificio.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  <a:defRPr/>
            </a:pPr>
            <a:r>
              <a:rPr lang="it-IT" sz="1600" b="1" u="sng" dirty="0">
                <a:solidFill>
                  <a:srgbClr val="FF0000"/>
                </a:solidFill>
              </a:rPr>
              <a:t>FAVORIRE</a:t>
            </a:r>
            <a:r>
              <a:rPr lang="it-IT" sz="1600" b="1" dirty="0">
                <a:solidFill>
                  <a:schemeClr val="tx1"/>
                </a:solidFill>
              </a:rPr>
              <a:t> l’innovazione nei nuovi impianti elettrici </a:t>
            </a:r>
            <a:r>
              <a:rPr lang="it-IT" sz="1600" dirty="0">
                <a:solidFill>
                  <a:schemeClr val="tx1"/>
                </a:solidFill>
              </a:rPr>
              <a:t>per rispondere alle esigenze della vita moderna e garantire un</a:t>
            </a:r>
            <a:r>
              <a:rPr lang="it-IT" sz="1600" dirty="0">
                <a:solidFill>
                  <a:srgbClr val="0070C0"/>
                </a:solidFill>
              </a:rPr>
              <a:t>’adattabilità ai bisogni futuri</a:t>
            </a:r>
            <a:r>
              <a:rPr lang="it-IT" sz="1600" dirty="0">
                <a:solidFill>
                  <a:schemeClr val="tx1"/>
                </a:solidFill>
              </a:rPr>
              <a:t>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  <a:defRPr/>
            </a:pPr>
            <a:r>
              <a:rPr lang="it-IT" sz="1600" b="1" u="sng" dirty="0">
                <a:solidFill>
                  <a:srgbClr val="FF0000"/>
                </a:solidFill>
              </a:rPr>
              <a:t>PROMUOVERE</a:t>
            </a:r>
            <a:r>
              <a:rPr lang="it-IT" sz="1600" b="1" dirty="0">
                <a:solidFill>
                  <a:schemeClr val="tx1"/>
                </a:solidFill>
              </a:rPr>
              <a:t> l’ammodernamento degli impianti esistenti e/o obsoleti </a:t>
            </a:r>
            <a:r>
              <a:rPr lang="it-IT" sz="1600" dirty="0">
                <a:solidFill>
                  <a:schemeClr val="tx1"/>
                </a:solidFill>
              </a:rPr>
              <a:t>affinché il proprietario immobiliare possa usufruire dei </a:t>
            </a:r>
            <a:r>
              <a:rPr lang="it-IT" sz="1600" dirty="0">
                <a:solidFill>
                  <a:srgbClr val="0070C0"/>
                </a:solidFill>
              </a:rPr>
              <a:t>benefici delle nuove tecnologie </a:t>
            </a:r>
            <a:r>
              <a:rPr lang="it-IT" sz="1600" dirty="0">
                <a:solidFill>
                  <a:schemeClr val="tx1"/>
                </a:solidFill>
              </a:rPr>
              <a:t>in termini di maggiore sicurezza ed efficienza energetica.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  <a:defRPr/>
            </a:pPr>
            <a:r>
              <a:rPr lang="it-IT" sz="1600" b="1" u="sng" dirty="0">
                <a:solidFill>
                  <a:srgbClr val="FF0000"/>
                </a:solidFill>
              </a:rPr>
              <a:t>DARE</a:t>
            </a:r>
            <a:r>
              <a:rPr lang="it-IT" sz="1600" b="1" dirty="0">
                <a:solidFill>
                  <a:schemeClr val="tx1"/>
                </a:solidFill>
              </a:rPr>
              <a:t> all’utente finale una maggiore consapevolezza </a:t>
            </a:r>
            <a:r>
              <a:rPr lang="it-IT" sz="1600" dirty="0">
                <a:solidFill>
                  <a:schemeClr val="tx1"/>
                </a:solidFill>
              </a:rPr>
              <a:t>sulle potenzialità e i requisiti di sicurezza dell’impianto elettrico, informandolo in merito al </a:t>
            </a:r>
            <a:r>
              <a:rPr lang="it-IT" sz="1600" dirty="0">
                <a:solidFill>
                  <a:srgbClr val="0070C0"/>
                </a:solidFill>
              </a:rPr>
              <a:t>corretto utilizzo </a:t>
            </a:r>
            <a:r>
              <a:rPr lang="it-IT" sz="1600" dirty="0">
                <a:solidFill>
                  <a:schemeClr val="tx1"/>
                </a:solidFill>
              </a:rPr>
              <a:t>e alla  </a:t>
            </a:r>
            <a:r>
              <a:rPr lang="it-IT" sz="1600" dirty="0">
                <a:solidFill>
                  <a:srgbClr val="0070C0"/>
                </a:solidFill>
              </a:rPr>
              <a:t>manutenzione periodica </a:t>
            </a:r>
            <a:r>
              <a:rPr lang="it-IT" sz="1600" dirty="0">
                <a:solidFill>
                  <a:schemeClr val="tx1"/>
                </a:solidFill>
              </a:rPr>
              <a:t>per mantenerlo efficiente e sicuro.</a:t>
            </a:r>
          </a:p>
          <a:p>
            <a:pPr lvl="0" algn="just">
              <a:defRPr/>
            </a:pPr>
            <a:endParaRPr lang="it-IT" sz="1400" dirty="0">
              <a:solidFill>
                <a:schemeClr val="tx1"/>
              </a:solidFill>
            </a:endParaRPr>
          </a:p>
          <a:p>
            <a:pPr lvl="0" algn="just">
              <a:defRPr/>
            </a:pPr>
            <a:endParaRPr lang="it-IT" sz="1400" dirty="0">
              <a:solidFill>
                <a:schemeClr val="tx1"/>
              </a:solidFill>
            </a:endParaRPr>
          </a:p>
          <a:p>
            <a:pPr lvl="0" algn="just">
              <a:defRPr/>
            </a:pPr>
            <a:endParaRPr lang="it-IT" sz="1400" dirty="0">
              <a:solidFill>
                <a:schemeClr val="tx1"/>
              </a:solidFill>
            </a:endParaRPr>
          </a:p>
          <a:p>
            <a:pPr lvl="0" algn="just">
              <a:defRPr/>
            </a:pPr>
            <a:endParaRPr lang="it-IT" sz="1400" dirty="0">
              <a:solidFill>
                <a:schemeClr val="tx1"/>
              </a:solidFill>
            </a:endParaRPr>
          </a:p>
          <a:p>
            <a:pPr lvl="0" algn="just">
              <a:defRPr/>
            </a:pPr>
            <a:endParaRPr lang="it-IT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1040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5"/>
          <p:cNvSpPr txBox="1">
            <a:spLocks/>
          </p:cNvSpPr>
          <p:nvPr/>
        </p:nvSpPr>
        <p:spPr>
          <a:xfrm>
            <a:off x="344488" y="366776"/>
            <a:ext cx="7400207" cy="360040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00683F"/>
                </a:solidFill>
                <a:latin typeface="+mj-lt"/>
              </a:defRPr>
            </a:lvl1pPr>
          </a:lstStyle>
          <a:p>
            <a:pPr algn="l">
              <a:defRPr/>
            </a:pPr>
            <a:r>
              <a:rPr lang="it-IT" sz="2300" b="1" dirty="0"/>
              <a:t>APP LIBRETTO D’IMPIANTO ELETTRICO</a:t>
            </a:r>
          </a:p>
        </p:txBody>
      </p:sp>
      <p:sp>
        <p:nvSpPr>
          <p:cNvPr id="4" name="Segnaposto numero diapositiva 5"/>
          <p:cNvSpPr txBox="1">
            <a:spLocks/>
          </p:cNvSpPr>
          <p:nvPr/>
        </p:nvSpPr>
        <p:spPr>
          <a:xfrm>
            <a:off x="698989" y="1052736"/>
            <a:ext cx="8508022" cy="5040560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00683F"/>
                </a:solidFill>
                <a:latin typeface="+mj-lt"/>
              </a:defRPr>
            </a:lvl1pPr>
          </a:lstStyle>
          <a:p>
            <a:pPr lvl="0" algn="l">
              <a:defRPr/>
            </a:pPr>
            <a:endParaRPr lang="it-IT" sz="1400" dirty="0">
              <a:solidFill>
                <a:schemeClr val="tx1"/>
              </a:solidFill>
            </a:endParaRPr>
          </a:p>
          <a:p>
            <a:pPr lvl="0" algn="just">
              <a:defRPr/>
            </a:pPr>
            <a:endParaRPr lang="it-IT" sz="1800" dirty="0">
              <a:solidFill>
                <a:schemeClr val="tx1"/>
              </a:solidFill>
            </a:endParaRPr>
          </a:p>
          <a:p>
            <a:pPr lvl="0" algn="just">
              <a:defRPr/>
            </a:pPr>
            <a:endParaRPr lang="it-IT" sz="1800" dirty="0">
              <a:solidFill>
                <a:schemeClr val="tx1"/>
              </a:solidFill>
            </a:endParaRPr>
          </a:p>
          <a:p>
            <a:pPr lvl="0" algn="just">
              <a:defRPr/>
            </a:pP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898397" y="1052736"/>
            <a:ext cx="7843333" cy="35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600" b="1" dirty="0">
                <a:ea typeface="Calibri"/>
                <a:cs typeface="Times New Roman"/>
              </a:rPr>
              <a:t> </a:t>
            </a:r>
          </a:p>
        </p:txBody>
      </p:sp>
      <p:pic>
        <p:nvPicPr>
          <p:cNvPr id="14" name="image9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28"/>
          <a:stretch/>
        </p:blipFill>
        <p:spPr>
          <a:xfrm>
            <a:off x="6266005" y="4295943"/>
            <a:ext cx="2229593" cy="2062145"/>
          </a:xfrm>
          <a:prstGeom prst="rect">
            <a:avLst/>
          </a:prstGeom>
          <a:ln>
            <a:solidFill>
              <a:srgbClr val="00882B">
                <a:lumMod val="75000"/>
              </a:srgbClr>
            </a:solidFill>
            <a:miter lim="400000"/>
          </a:ln>
        </p:spPr>
      </p:pic>
      <p:pic>
        <p:nvPicPr>
          <p:cNvPr id="15" name="image9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78304"/>
          <a:stretch/>
        </p:blipFill>
        <p:spPr>
          <a:xfrm>
            <a:off x="6312650" y="1566888"/>
            <a:ext cx="2230185" cy="2479146"/>
          </a:xfrm>
          <a:prstGeom prst="rect">
            <a:avLst/>
          </a:prstGeom>
          <a:ln>
            <a:solidFill>
              <a:srgbClr val="00882B">
                <a:lumMod val="75000"/>
              </a:srgbClr>
            </a:solidFill>
            <a:miter lim="400000"/>
          </a:ln>
        </p:spPr>
      </p:pic>
      <p:sp>
        <p:nvSpPr>
          <p:cNvPr id="16" name="Shape 166"/>
          <p:cNvSpPr txBox="1">
            <a:spLocks/>
          </p:cNvSpPr>
          <p:nvPr/>
        </p:nvSpPr>
        <p:spPr>
          <a:xfrm>
            <a:off x="1217964" y="445321"/>
            <a:ext cx="7204199" cy="1093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9" b="0" i="0" u="none" strike="noStrike" cap="none" spc="0" baseline="0">
                <a:ln>
                  <a:noFill/>
                </a:ln>
                <a:solidFill>
                  <a:srgbClr val="009193"/>
                </a:solidFill>
                <a:uFillTx/>
                <a:latin typeface="Avenir Heavy"/>
                <a:ea typeface="Avenir Heavy"/>
                <a:cs typeface="Avenir Heavy"/>
                <a:sym typeface="Avenir Heavy"/>
              </a:defRPr>
            </a:lvl1pPr>
            <a:lvl2pPr marL="0" marR="0" indent="0" algn="l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9" b="1" i="0" u="none" strike="noStrike" cap="none" spc="0" baseline="0">
                <a:ln>
                  <a:noFill/>
                </a:ln>
                <a:solidFill>
                  <a:srgbClr val="009193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9" b="1" i="0" u="none" strike="noStrike" cap="none" spc="0" baseline="0">
                <a:ln>
                  <a:noFill/>
                </a:ln>
                <a:solidFill>
                  <a:srgbClr val="009193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9" b="1" i="0" u="none" strike="noStrike" cap="none" spc="0" baseline="0">
                <a:ln>
                  <a:noFill/>
                </a:ln>
                <a:solidFill>
                  <a:srgbClr val="009193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9" b="1" i="0" u="none" strike="noStrike" cap="none" spc="0" baseline="0">
                <a:ln>
                  <a:noFill/>
                </a:ln>
                <a:solidFill>
                  <a:srgbClr val="009193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9" b="1" i="0" u="none" strike="noStrike" cap="none" spc="0" baseline="0">
                <a:ln>
                  <a:noFill/>
                </a:ln>
                <a:solidFill>
                  <a:srgbClr val="009193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9" b="1" i="0" u="none" strike="noStrike" cap="none" spc="0" baseline="0">
                <a:ln>
                  <a:noFill/>
                </a:ln>
                <a:solidFill>
                  <a:srgbClr val="009193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9" b="1" i="0" u="none" strike="noStrike" cap="none" spc="0" baseline="0">
                <a:ln>
                  <a:noFill/>
                </a:ln>
                <a:solidFill>
                  <a:srgbClr val="009193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9" b="1" i="0" u="none" strike="noStrike" cap="none" spc="0" baseline="0">
                <a:ln>
                  <a:noFill/>
                </a:ln>
                <a:solidFill>
                  <a:srgbClr val="009193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>
              <a:defRPr/>
            </a:pPr>
            <a:r>
              <a:rPr lang="it-IT" sz="3094" b="1" kern="0" dirty="0">
                <a:solidFill>
                  <a:srgbClr val="00882B">
                    <a:lumMod val="75000"/>
                  </a:srgbClr>
                </a:solidFill>
              </a:rPr>
              <a:t>Rapporto verifica</a:t>
            </a:r>
          </a:p>
        </p:txBody>
      </p:sp>
      <p:sp>
        <p:nvSpPr>
          <p:cNvPr id="17" name="Shape 171"/>
          <p:cNvSpPr/>
          <p:nvPr/>
        </p:nvSpPr>
        <p:spPr>
          <a:xfrm>
            <a:off x="782426" y="1532986"/>
            <a:ext cx="796640" cy="16474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9594"/>
                </a:moveTo>
                <a:lnTo>
                  <a:pt x="0" y="2006"/>
                </a:lnTo>
                <a:cubicBezTo>
                  <a:pt x="0" y="898"/>
                  <a:pt x="1737" y="0"/>
                  <a:pt x="3880" y="0"/>
                </a:cubicBezTo>
                <a:lnTo>
                  <a:pt x="17720" y="0"/>
                </a:lnTo>
                <a:cubicBezTo>
                  <a:pt x="19863" y="0"/>
                  <a:pt x="21600" y="898"/>
                  <a:pt x="21600" y="2006"/>
                </a:cubicBezTo>
                <a:lnTo>
                  <a:pt x="21600" y="19594"/>
                </a:lnTo>
                <a:cubicBezTo>
                  <a:pt x="21600" y="20702"/>
                  <a:pt x="19863" y="21600"/>
                  <a:pt x="17720" y="21600"/>
                </a:cubicBezTo>
                <a:lnTo>
                  <a:pt x="3880" y="21600"/>
                </a:lnTo>
                <a:cubicBezTo>
                  <a:pt x="1737" y="21600"/>
                  <a:pt x="0" y="20702"/>
                  <a:pt x="0" y="19594"/>
                </a:cubicBezTo>
                <a:close/>
              </a:path>
            </a:pathLst>
          </a:custGeom>
          <a:solidFill>
            <a:srgbClr val="FFFFFF"/>
          </a:solidFill>
          <a:ln w="9525" cap="flat">
            <a:solidFill>
              <a:srgbClr val="00882B">
                <a:lumMod val="75000"/>
              </a:srgbClr>
            </a:solidFill>
            <a:prstDash val="solid"/>
            <a:miter lim="400000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pPr defTabSz="410751" hangingPunct="0">
              <a:defRPr sz="1500">
                <a:solidFill>
                  <a:srgbClr val="02919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it-IT" sz="1125" kern="0" dirty="0">
                <a:solidFill>
                  <a:srgbClr val="00882B">
                    <a:lumMod val="75000"/>
                  </a:srgbClr>
                </a:solidFill>
                <a:latin typeface="Avenir Book"/>
                <a:ea typeface="Avenir Book"/>
                <a:cs typeface="Avenir Book"/>
                <a:sym typeface="Avenir Book"/>
              </a:rPr>
              <a:t>Nel </a:t>
            </a:r>
            <a:r>
              <a:rPr lang="it-IT" sz="1125" b="1" kern="0" dirty="0">
                <a:solidFill>
                  <a:srgbClr val="00882B">
                    <a:lumMod val="75000"/>
                  </a:srgbClr>
                </a:solidFill>
                <a:latin typeface="Avenir Book"/>
                <a:ea typeface="Avenir Book"/>
                <a:cs typeface="Avenir Book"/>
                <a:sym typeface="Avenir Book"/>
              </a:rPr>
              <a:t>Rapporto di Verifica </a:t>
            </a:r>
            <a:r>
              <a:rPr lang="it-IT" sz="1125" kern="0" dirty="0">
                <a:solidFill>
                  <a:srgbClr val="00882B">
                    <a:lumMod val="75000"/>
                  </a:srgbClr>
                </a:solidFill>
                <a:latin typeface="Avenir Book"/>
                <a:ea typeface="Avenir Book"/>
                <a:cs typeface="Avenir Book"/>
                <a:sym typeface="Avenir Book"/>
              </a:rPr>
              <a:t>saranno inserite le informazioni e i resoconti della verifica.</a:t>
            </a:r>
          </a:p>
        </p:txBody>
      </p:sp>
      <p:grpSp>
        <p:nvGrpSpPr>
          <p:cNvPr id="5" name="Gruppo 17"/>
          <p:cNvGrpSpPr/>
          <p:nvPr/>
        </p:nvGrpSpPr>
        <p:grpSpPr>
          <a:xfrm>
            <a:off x="1601433" y="1544855"/>
            <a:ext cx="2235212" cy="4813232"/>
            <a:chOff x="1358129" y="1748579"/>
            <a:chExt cx="3443883" cy="6845485"/>
          </a:xfrm>
        </p:grpSpPr>
        <p:pic>
          <p:nvPicPr>
            <p:cNvPr id="19" name="image9.pn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0233"/>
            <a:stretch/>
          </p:blipFill>
          <p:spPr>
            <a:xfrm>
              <a:off x="1369947" y="1748579"/>
              <a:ext cx="3432065" cy="3572953"/>
            </a:xfrm>
            <a:prstGeom prst="rect">
              <a:avLst/>
            </a:prstGeom>
            <a:ln>
              <a:solidFill>
                <a:srgbClr val="00882B">
                  <a:lumMod val="75000"/>
                </a:srgbClr>
              </a:solidFill>
              <a:miter lim="400000"/>
            </a:ln>
          </p:spPr>
        </p:pic>
        <p:pic>
          <p:nvPicPr>
            <p:cNvPr id="20" name="image9.png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790" b="-341"/>
            <a:stretch/>
          </p:blipFill>
          <p:spPr>
            <a:xfrm>
              <a:off x="1358129" y="5678717"/>
              <a:ext cx="3432065" cy="2915347"/>
            </a:xfrm>
            <a:prstGeom prst="rect">
              <a:avLst/>
            </a:prstGeom>
            <a:ln>
              <a:solidFill>
                <a:srgbClr val="00882B">
                  <a:lumMod val="75000"/>
                </a:srgbClr>
              </a:solidFill>
              <a:miter lim="400000"/>
            </a:ln>
          </p:spPr>
        </p:pic>
        <p:sp>
          <p:nvSpPr>
            <p:cNvPr id="21" name="Shape 182"/>
            <p:cNvSpPr/>
            <p:nvPr/>
          </p:nvSpPr>
          <p:spPr>
            <a:xfrm>
              <a:off x="1366788" y="5325978"/>
              <a:ext cx="3435224" cy="2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32145" tIns="32145" rIns="32145" bIns="32145" numCol="1" anchor="t">
              <a:noAutofit/>
            </a:bodyPr>
            <a:lstStyle/>
            <a:p>
              <a:pPr algn="ctr" defTabSz="410751" hangingPunct="0">
                <a:defRPr/>
              </a:pPr>
              <a:endParaRPr sz="2531" kern="0" dirty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22" name="Shape 182"/>
            <p:cNvSpPr/>
            <p:nvPr/>
          </p:nvSpPr>
          <p:spPr>
            <a:xfrm>
              <a:off x="1366788" y="5667123"/>
              <a:ext cx="3435224" cy="2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32145" tIns="32145" rIns="32145" bIns="32145" numCol="1" anchor="t">
              <a:noAutofit/>
            </a:bodyPr>
            <a:lstStyle/>
            <a:p>
              <a:pPr algn="ctr" defTabSz="410751" hangingPunct="0">
                <a:defRPr/>
              </a:pPr>
              <a:endParaRPr sz="2531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</p:grpSp>
      <p:pic>
        <p:nvPicPr>
          <p:cNvPr id="23" name="image9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02"/>
          <a:stretch/>
        </p:blipFill>
        <p:spPr>
          <a:xfrm>
            <a:off x="3943162" y="4296954"/>
            <a:ext cx="2254816" cy="2071526"/>
          </a:xfrm>
          <a:prstGeom prst="rect">
            <a:avLst/>
          </a:prstGeom>
          <a:ln w="12700">
            <a:solidFill>
              <a:srgbClr val="00882B">
                <a:lumMod val="75000"/>
              </a:srgbClr>
            </a:solidFill>
            <a:miter lim="400000"/>
          </a:ln>
        </p:spPr>
      </p:pic>
      <p:pic>
        <p:nvPicPr>
          <p:cNvPr id="24" name="image9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605"/>
          <a:stretch/>
        </p:blipFill>
        <p:spPr>
          <a:xfrm>
            <a:off x="3933699" y="1566826"/>
            <a:ext cx="2254816" cy="2479210"/>
          </a:xfrm>
          <a:prstGeom prst="rect">
            <a:avLst/>
          </a:prstGeom>
          <a:ln w="12700">
            <a:solidFill>
              <a:srgbClr val="00882B">
                <a:lumMod val="75000"/>
              </a:srgbClr>
            </a:solidFill>
            <a:miter lim="400000"/>
          </a:ln>
        </p:spPr>
      </p:pic>
      <p:sp>
        <p:nvSpPr>
          <p:cNvPr id="25" name="Freccia a destra 24"/>
          <p:cNvSpPr/>
          <p:nvPr/>
        </p:nvSpPr>
        <p:spPr>
          <a:xfrm>
            <a:off x="895213" y="3699367"/>
            <a:ext cx="518604" cy="916953"/>
          </a:xfrm>
          <a:prstGeom prst="rightArrow">
            <a:avLst>
              <a:gd name="adj1" fmla="val 50000"/>
              <a:gd name="adj2" fmla="val 86364"/>
            </a:avLst>
          </a:prstGeom>
          <a:solidFill>
            <a:srgbClr val="00882B">
              <a:lumMod val="75000"/>
            </a:srgbClr>
          </a:solidFill>
          <a:ln w="12700" cap="flat">
            <a:solidFill>
              <a:srgbClr val="009193"/>
            </a:solidFill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>
              <a:defRPr/>
            </a:pPr>
            <a:endParaRPr lang="it-IT" sz="2531" kern="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6" name="Freccia a destra 25"/>
          <p:cNvSpPr/>
          <p:nvPr/>
        </p:nvSpPr>
        <p:spPr>
          <a:xfrm>
            <a:off x="8542242" y="3699367"/>
            <a:ext cx="518604" cy="916953"/>
          </a:xfrm>
          <a:prstGeom prst="rightArrow">
            <a:avLst>
              <a:gd name="adj1" fmla="val 50000"/>
              <a:gd name="adj2" fmla="val 86364"/>
            </a:avLst>
          </a:prstGeom>
          <a:solidFill>
            <a:srgbClr val="00882B">
              <a:lumMod val="75000"/>
            </a:srgbClr>
          </a:solidFill>
          <a:ln w="12700" cap="flat">
            <a:solidFill>
              <a:srgbClr val="009193"/>
            </a:solidFill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>
              <a:defRPr/>
            </a:pPr>
            <a:endParaRPr lang="it-IT" sz="2531" kern="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grpSp>
        <p:nvGrpSpPr>
          <p:cNvPr id="6" name="Gruppo 26"/>
          <p:cNvGrpSpPr/>
          <p:nvPr/>
        </p:nvGrpSpPr>
        <p:grpSpPr>
          <a:xfrm>
            <a:off x="2111725" y="4067950"/>
            <a:ext cx="1164206" cy="179177"/>
            <a:chOff x="4504284" y="5446643"/>
            <a:chExt cx="1164725" cy="220228"/>
          </a:xfrm>
        </p:grpSpPr>
        <p:sp>
          <p:nvSpPr>
            <p:cNvPr id="28" name="Shape 440"/>
            <p:cNvSpPr/>
            <p:nvPr/>
          </p:nvSpPr>
          <p:spPr>
            <a:xfrm rot="5400000">
              <a:off x="5011665" y="5009526"/>
              <a:ext cx="149964" cy="1164725"/>
            </a:xfrm>
            <a:prstGeom prst="rightArrow">
              <a:avLst>
                <a:gd name="adj1" fmla="val 100000"/>
                <a:gd name="adj2" fmla="val 121198"/>
              </a:avLst>
            </a:prstGeom>
            <a:gradFill flip="none" rotWithShape="1">
              <a:gsLst>
                <a:gs pos="0">
                  <a:srgbClr val="70BF41"/>
                </a:gs>
                <a:gs pos="100000">
                  <a:srgbClr val="00882B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 defTabSz="410751" hangingPunct="0">
                <a:defRPr sz="2400">
                  <a:solidFill>
                    <a:srgbClr val="FFFFFF"/>
                  </a:solidFill>
                </a:defRPr>
              </a:pPr>
              <a:endParaRPr sz="1687" kern="0" dirty="0">
                <a:solidFill>
                  <a:srgbClr val="FFFFFF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29" name="Shape 441"/>
            <p:cNvSpPr/>
            <p:nvPr/>
          </p:nvSpPr>
          <p:spPr>
            <a:xfrm>
              <a:off x="4512142" y="5446643"/>
              <a:ext cx="1149009" cy="43733"/>
            </a:xfrm>
            <a:prstGeom prst="rect">
              <a:avLst/>
            </a:prstGeom>
            <a:solidFill>
              <a:srgbClr val="53A93A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 defTabSz="410751" hangingPunct="0">
                <a:defRPr sz="2400"/>
              </a:pPr>
              <a:endParaRPr sz="1687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</p:grpSp>
      <p:grpSp>
        <p:nvGrpSpPr>
          <p:cNvPr id="7" name="Gruppo 29"/>
          <p:cNvGrpSpPr/>
          <p:nvPr/>
        </p:nvGrpSpPr>
        <p:grpSpPr>
          <a:xfrm>
            <a:off x="4417052" y="4067950"/>
            <a:ext cx="1164206" cy="179177"/>
            <a:chOff x="4504284" y="5446643"/>
            <a:chExt cx="1164725" cy="220228"/>
          </a:xfrm>
        </p:grpSpPr>
        <p:sp>
          <p:nvSpPr>
            <p:cNvPr id="31" name="Shape 440"/>
            <p:cNvSpPr/>
            <p:nvPr/>
          </p:nvSpPr>
          <p:spPr>
            <a:xfrm rot="5400000">
              <a:off x="5011665" y="5009526"/>
              <a:ext cx="149964" cy="1164725"/>
            </a:xfrm>
            <a:prstGeom prst="rightArrow">
              <a:avLst>
                <a:gd name="adj1" fmla="val 100000"/>
                <a:gd name="adj2" fmla="val 121198"/>
              </a:avLst>
            </a:prstGeom>
            <a:gradFill flip="none" rotWithShape="1">
              <a:gsLst>
                <a:gs pos="0">
                  <a:srgbClr val="70BF41"/>
                </a:gs>
                <a:gs pos="100000">
                  <a:srgbClr val="00882B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 defTabSz="410751" hangingPunct="0">
                <a:defRPr sz="2400">
                  <a:solidFill>
                    <a:srgbClr val="FFFFFF"/>
                  </a:solidFill>
                </a:defRPr>
              </a:pPr>
              <a:endParaRPr sz="1687" kern="0" dirty="0">
                <a:solidFill>
                  <a:srgbClr val="FFFFFF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32" name="Shape 441"/>
            <p:cNvSpPr/>
            <p:nvPr/>
          </p:nvSpPr>
          <p:spPr>
            <a:xfrm>
              <a:off x="4512142" y="5446643"/>
              <a:ext cx="1149009" cy="43733"/>
            </a:xfrm>
            <a:prstGeom prst="rect">
              <a:avLst/>
            </a:prstGeom>
            <a:solidFill>
              <a:srgbClr val="53A93A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 defTabSz="410751" hangingPunct="0">
                <a:defRPr sz="2400"/>
              </a:pPr>
              <a:endParaRPr sz="1687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</p:grpSp>
      <p:grpSp>
        <p:nvGrpSpPr>
          <p:cNvPr id="8" name="Gruppo 32"/>
          <p:cNvGrpSpPr/>
          <p:nvPr/>
        </p:nvGrpSpPr>
        <p:grpSpPr>
          <a:xfrm>
            <a:off x="6772417" y="4067950"/>
            <a:ext cx="1164206" cy="179177"/>
            <a:chOff x="4504284" y="5446643"/>
            <a:chExt cx="1164725" cy="220228"/>
          </a:xfrm>
        </p:grpSpPr>
        <p:sp>
          <p:nvSpPr>
            <p:cNvPr id="34" name="Shape 440"/>
            <p:cNvSpPr/>
            <p:nvPr/>
          </p:nvSpPr>
          <p:spPr>
            <a:xfrm rot="5400000">
              <a:off x="5011665" y="5009526"/>
              <a:ext cx="149964" cy="1164725"/>
            </a:xfrm>
            <a:prstGeom prst="rightArrow">
              <a:avLst>
                <a:gd name="adj1" fmla="val 100000"/>
                <a:gd name="adj2" fmla="val 121198"/>
              </a:avLst>
            </a:prstGeom>
            <a:gradFill flip="none" rotWithShape="1">
              <a:gsLst>
                <a:gs pos="0">
                  <a:srgbClr val="70BF41"/>
                </a:gs>
                <a:gs pos="100000">
                  <a:srgbClr val="00882B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 defTabSz="410751" hangingPunct="0">
                <a:defRPr sz="2400">
                  <a:solidFill>
                    <a:srgbClr val="FFFFFF"/>
                  </a:solidFill>
                </a:defRPr>
              </a:pPr>
              <a:endParaRPr sz="1687" kern="0" dirty="0">
                <a:solidFill>
                  <a:srgbClr val="FFFFFF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35" name="Shape 441"/>
            <p:cNvSpPr/>
            <p:nvPr/>
          </p:nvSpPr>
          <p:spPr>
            <a:xfrm>
              <a:off x="4512142" y="5446643"/>
              <a:ext cx="1149009" cy="43733"/>
            </a:xfrm>
            <a:prstGeom prst="rect">
              <a:avLst/>
            </a:prstGeom>
            <a:solidFill>
              <a:srgbClr val="53A93A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 defTabSz="410751" hangingPunct="0">
                <a:defRPr sz="2400"/>
              </a:pPr>
              <a:endParaRPr sz="1687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0826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5"/>
          <p:cNvSpPr txBox="1">
            <a:spLocks/>
          </p:cNvSpPr>
          <p:nvPr/>
        </p:nvSpPr>
        <p:spPr>
          <a:xfrm>
            <a:off x="344488" y="366776"/>
            <a:ext cx="7400207" cy="360040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00683F"/>
                </a:solidFill>
                <a:latin typeface="+mj-lt"/>
              </a:defRPr>
            </a:lvl1pPr>
          </a:lstStyle>
          <a:p>
            <a:pPr algn="l">
              <a:defRPr/>
            </a:pPr>
            <a:r>
              <a:rPr lang="it-IT" sz="2300" b="1" dirty="0"/>
              <a:t>APP LIBRETTO D’IMPIANTO ELETTRICO</a:t>
            </a:r>
          </a:p>
        </p:txBody>
      </p:sp>
      <p:sp>
        <p:nvSpPr>
          <p:cNvPr id="4" name="Segnaposto numero diapositiva 5"/>
          <p:cNvSpPr txBox="1">
            <a:spLocks/>
          </p:cNvSpPr>
          <p:nvPr/>
        </p:nvSpPr>
        <p:spPr>
          <a:xfrm>
            <a:off x="698989" y="1052736"/>
            <a:ext cx="8508022" cy="5040560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00683F"/>
                </a:solidFill>
                <a:latin typeface="+mj-lt"/>
              </a:defRPr>
            </a:lvl1pPr>
          </a:lstStyle>
          <a:p>
            <a:pPr lvl="0" algn="l">
              <a:defRPr/>
            </a:pPr>
            <a:endParaRPr lang="it-IT" sz="1400" dirty="0">
              <a:solidFill>
                <a:schemeClr val="tx1"/>
              </a:solidFill>
            </a:endParaRPr>
          </a:p>
          <a:p>
            <a:pPr lvl="0" algn="just">
              <a:defRPr/>
            </a:pPr>
            <a:endParaRPr lang="it-IT" sz="1800" dirty="0">
              <a:solidFill>
                <a:schemeClr val="tx1"/>
              </a:solidFill>
            </a:endParaRPr>
          </a:p>
          <a:p>
            <a:pPr lvl="0" algn="just">
              <a:defRPr/>
            </a:pPr>
            <a:endParaRPr lang="it-IT" sz="1800" dirty="0">
              <a:solidFill>
                <a:schemeClr val="tx1"/>
              </a:solidFill>
            </a:endParaRPr>
          </a:p>
          <a:p>
            <a:pPr lvl="0" algn="just">
              <a:defRPr/>
            </a:pP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898397" y="1052736"/>
            <a:ext cx="7843333" cy="35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600" b="1" dirty="0">
                <a:ea typeface="Calibri"/>
                <a:cs typeface="Times New Roman"/>
              </a:rPr>
              <a:t> </a:t>
            </a:r>
          </a:p>
        </p:txBody>
      </p:sp>
      <p:pic>
        <p:nvPicPr>
          <p:cNvPr id="37" name="image9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04" b="-94"/>
          <a:stretch/>
        </p:blipFill>
        <p:spPr>
          <a:xfrm>
            <a:off x="1944279" y="4274742"/>
            <a:ext cx="2242811" cy="2052495"/>
          </a:xfrm>
          <a:prstGeom prst="rect">
            <a:avLst/>
          </a:prstGeom>
          <a:ln>
            <a:solidFill>
              <a:srgbClr val="00882B">
                <a:lumMod val="75000"/>
              </a:srgbClr>
            </a:solidFill>
            <a:miter lim="400000"/>
          </a:ln>
        </p:spPr>
      </p:pic>
      <p:pic>
        <p:nvPicPr>
          <p:cNvPr id="38" name="image9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29" y="1396560"/>
            <a:ext cx="2163009" cy="4995829"/>
          </a:xfrm>
          <a:prstGeom prst="rect">
            <a:avLst/>
          </a:prstGeom>
          <a:ln>
            <a:solidFill>
              <a:srgbClr val="00882B">
                <a:lumMod val="75000"/>
              </a:srgbClr>
            </a:solidFill>
            <a:miter lim="400000"/>
          </a:ln>
        </p:spPr>
      </p:pic>
      <p:sp>
        <p:nvSpPr>
          <p:cNvPr id="39" name="Shape 166"/>
          <p:cNvSpPr txBox="1">
            <a:spLocks/>
          </p:cNvSpPr>
          <p:nvPr/>
        </p:nvSpPr>
        <p:spPr>
          <a:xfrm>
            <a:off x="1217964" y="503800"/>
            <a:ext cx="7204199" cy="1093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9" b="0" i="0" u="none" strike="noStrike" cap="none" spc="0" baseline="0">
                <a:ln>
                  <a:noFill/>
                </a:ln>
                <a:solidFill>
                  <a:srgbClr val="009193"/>
                </a:solidFill>
                <a:uFillTx/>
                <a:latin typeface="Avenir Heavy"/>
                <a:ea typeface="Avenir Heavy"/>
                <a:cs typeface="Avenir Heavy"/>
                <a:sym typeface="Avenir Heavy"/>
              </a:defRPr>
            </a:lvl1pPr>
            <a:lvl2pPr marL="0" marR="0" indent="0" algn="l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9" b="1" i="0" u="none" strike="noStrike" cap="none" spc="0" baseline="0">
                <a:ln>
                  <a:noFill/>
                </a:ln>
                <a:solidFill>
                  <a:srgbClr val="009193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9" b="1" i="0" u="none" strike="noStrike" cap="none" spc="0" baseline="0">
                <a:ln>
                  <a:noFill/>
                </a:ln>
                <a:solidFill>
                  <a:srgbClr val="009193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9" b="1" i="0" u="none" strike="noStrike" cap="none" spc="0" baseline="0">
                <a:ln>
                  <a:noFill/>
                </a:ln>
                <a:solidFill>
                  <a:srgbClr val="009193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9" b="1" i="0" u="none" strike="noStrike" cap="none" spc="0" baseline="0">
                <a:ln>
                  <a:noFill/>
                </a:ln>
                <a:solidFill>
                  <a:srgbClr val="009193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9" b="1" i="0" u="none" strike="noStrike" cap="none" spc="0" baseline="0">
                <a:ln>
                  <a:noFill/>
                </a:ln>
                <a:solidFill>
                  <a:srgbClr val="009193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9" b="1" i="0" u="none" strike="noStrike" cap="none" spc="0" baseline="0">
                <a:ln>
                  <a:noFill/>
                </a:ln>
                <a:solidFill>
                  <a:srgbClr val="009193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9" b="1" i="0" u="none" strike="noStrike" cap="none" spc="0" baseline="0">
                <a:ln>
                  <a:noFill/>
                </a:ln>
                <a:solidFill>
                  <a:srgbClr val="009193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9" b="1" i="0" u="none" strike="noStrike" cap="none" spc="0" baseline="0">
                <a:ln>
                  <a:noFill/>
                </a:ln>
                <a:solidFill>
                  <a:srgbClr val="009193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>
              <a:defRPr/>
            </a:pPr>
            <a:r>
              <a:rPr lang="it-IT" sz="3094" b="1" kern="0" dirty="0">
                <a:solidFill>
                  <a:srgbClr val="00882B">
                    <a:lumMod val="75000"/>
                  </a:srgbClr>
                </a:solidFill>
              </a:rPr>
              <a:t>Rapporto verifica</a:t>
            </a:r>
          </a:p>
        </p:txBody>
      </p:sp>
      <p:pic>
        <p:nvPicPr>
          <p:cNvPr id="40" name="image9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472"/>
          <a:stretch/>
        </p:blipFill>
        <p:spPr>
          <a:xfrm>
            <a:off x="1950194" y="1541325"/>
            <a:ext cx="2242811" cy="2479208"/>
          </a:xfrm>
          <a:prstGeom prst="rect">
            <a:avLst/>
          </a:prstGeom>
          <a:ln>
            <a:solidFill>
              <a:srgbClr val="00882B">
                <a:lumMod val="75000"/>
              </a:srgbClr>
            </a:solidFill>
            <a:miter lim="400000"/>
          </a:ln>
        </p:spPr>
      </p:pic>
      <p:sp>
        <p:nvSpPr>
          <p:cNvPr id="41" name="Freccia a destra 40"/>
          <p:cNvSpPr/>
          <p:nvPr/>
        </p:nvSpPr>
        <p:spPr>
          <a:xfrm>
            <a:off x="1039061" y="3435997"/>
            <a:ext cx="518604" cy="916953"/>
          </a:xfrm>
          <a:prstGeom prst="rightArrow">
            <a:avLst>
              <a:gd name="adj1" fmla="val 50000"/>
              <a:gd name="adj2" fmla="val 86364"/>
            </a:avLst>
          </a:prstGeom>
          <a:solidFill>
            <a:srgbClr val="00882B">
              <a:lumMod val="75000"/>
            </a:srgbClr>
          </a:solidFill>
          <a:ln w="12700" cap="flat">
            <a:solidFill>
              <a:srgbClr val="009193"/>
            </a:solidFill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>
              <a:defRPr/>
            </a:pPr>
            <a:endParaRPr lang="it-IT" sz="2531" kern="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2" name="Shape 171"/>
          <p:cNvSpPr/>
          <p:nvPr/>
        </p:nvSpPr>
        <p:spPr>
          <a:xfrm>
            <a:off x="4288311" y="1513723"/>
            <a:ext cx="1060448" cy="28392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9594"/>
                </a:moveTo>
                <a:lnTo>
                  <a:pt x="0" y="2006"/>
                </a:lnTo>
                <a:cubicBezTo>
                  <a:pt x="0" y="898"/>
                  <a:pt x="1737" y="0"/>
                  <a:pt x="3880" y="0"/>
                </a:cubicBezTo>
                <a:lnTo>
                  <a:pt x="17720" y="0"/>
                </a:lnTo>
                <a:cubicBezTo>
                  <a:pt x="19863" y="0"/>
                  <a:pt x="21600" y="898"/>
                  <a:pt x="21600" y="2006"/>
                </a:cubicBezTo>
                <a:lnTo>
                  <a:pt x="21600" y="19594"/>
                </a:lnTo>
                <a:cubicBezTo>
                  <a:pt x="21600" y="20702"/>
                  <a:pt x="19863" y="21600"/>
                  <a:pt x="17720" y="21600"/>
                </a:cubicBezTo>
                <a:lnTo>
                  <a:pt x="3880" y="21600"/>
                </a:lnTo>
                <a:cubicBezTo>
                  <a:pt x="1737" y="21600"/>
                  <a:pt x="0" y="20702"/>
                  <a:pt x="0" y="19594"/>
                </a:cubicBezTo>
                <a:close/>
              </a:path>
            </a:pathLst>
          </a:custGeom>
          <a:solidFill>
            <a:srgbClr val="FFFFFF"/>
          </a:solidFill>
          <a:ln w="9525" cap="flat">
            <a:solidFill>
              <a:srgbClr val="00882B">
                <a:lumMod val="75000"/>
              </a:srgbClr>
            </a:solidFill>
            <a:prstDash val="solid"/>
            <a:miter lim="400000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pPr defTabSz="410751" hangingPunct="0">
              <a:defRPr sz="1500">
                <a:solidFill>
                  <a:srgbClr val="02919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it-IT" sz="1125" kern="0" dirty="0">
                <a:solidFill>
                  <a:srgbClr val="00882B">
                    <a:lumMod val="75000"/>
                  </a:srgbClr>
                </a:solidFill>
                <a:latin typeface="Avenir Book"/>
                <a:ea typeface="Avenir Book"/>
                <a:cs typeface="Avenir Book"/>
                <a:sym typeface="Avenir Book"/>
              </a:rPr>
              <a:t>Nella schermata </a:t>
            </a:r>
            <a:r>
              <a:rPr lang="it-IT" sz="1125" b="1" kern="0" dirty="0">
                <a:solidFill>
                  <a:srgbClr val="00882B">
                    <a:lumMod val="75000"/>
                  </a:srgbClr>
                </a:solidFill>
                <a:latin typeface="Avenir Book"/>
                <a:ea typeface="Avenir Book"/>
                <a:cs typeface="Avenir Book"/>
                <a:sym typeface="Avenir Book"/>
              </a:rPr>
              <a:t>Esito della verifica </a:t>
            </a:r>
            <a:r>
              <a:rPr lang="it-IT" sz="1125" kern="0" dirty="0">
                <a:solidFill>
                  <a:srgbClr val="00882B">
                    <a:lumMod val="75000"/>
                  </a:srgbClr>
                </a:solidFill>
                <a:latin typeface="Avenir Book"/>
                <a:ea typeface="Avenir Book"/>
                <a:cs typeface="Avenir Book"/>
                <a:sym typeface="Avenir Book"/>
              </a:rPr>
              <a:t>periodica sarà indicato l’esito finale e le eventuali non conformità riscontrate.</a:t>
            </a:r>
          </a:p>
          <a:p>
            <a:pPr defTabSz="410751" hangingPunct="0">
              <a:defRPr sz="1500">
                <a:solidFill>
                  <a:srgbClr val="02919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 lang="it-IT" sz="1125" kern="0" dirty="0">
              <a:solidFill>
                <a:srgbClr val="00882B">
                  <a:lumMod val="75000"/>
                </a:srgbClr>
              </a:solidFill>
              <a:latin typeface="Avenir Book"/>
              <a:ea typeface="Avenir Book"/>
              <a:cs typeface="Avenir Book"/>
              <a:sym typeface="Avenir Book"/>
            </a:endParaRPr>
          </a:p>
          <a:p>
            <a:pPr defTabSz="410751" hangingPunct="0">
              <a:defRPr sz="1500">
                <a:solidFill>
                  <a:srgbClr val="02919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it-IT" sz="1125" kern="0" dirty="0">
                <a:solidFill>
                  <a:srgbClr val="00882B">
                    <a:lumMod val="75000"/>
                  </a:srgbClr>
                </a:solidFill>
                <a:latin typeface="Avenir Book"/>
                <a:ea typeface="Avenir Book"/>
                <a:cs typeface="Avenir Book"/>
                <a:sym typeface="Avenir Book"/>
              </a:rPr>
              <a:t>Sarà inoltre necessario indicare la firma del conduttore dell’impianto.</a:t>
            </a:r>
          </a:p>
        </p:txBody>
      </p:sp>
      <p:grpSp>
        <p:nvGrpSpPr>
          <p:cNvPr id="5" name="Gruppo 42"/>
          <p:cNvGrpSpPr/>
          <p:nvPr/>
        </p:nvGrpSpPr>
        <p:grpSpPr>
          <a:xfrm>
            <a:off x="2483580" y="4064955"/>
            <a:ext cx="1164206" cy="179177"/>
            <a:chOff x="4504284" y="5446643"/>
            <a:chExt cx="1164725" cy="220228"/>
          </a:xfrm>
        </p:grpSpPr>
        <p:sp>
          <p:nvSpPr>
            <p:cNvPr id="44" name="Shape 440"/>
            <p:cNvSpPr/>
            <p:nvPr/>
          </p:nvSpPr>
          <p:spPr>
            <a:xfrm rot="5400000">
              <a:off x="5011665" y="5009526"/>
              <a:ext cx="149964" cy="1164725"/>
            </a:xfrm>
            <a:prstGeom prst="rightArrow">
              <a:avLst>
                <a:gd name="adj1" fmla="val 100000"/>
                <a:gd name="adj2" fmla="val 121198"/>
              </a:avLst>
            </a:prstGeom>
            <a:gradFill flip="none" rotWithShape="1">
              <a:gsLst>
                <a:gs pos="0">
                  <a:srgbClr val="70BF41"/>
                </a:gs>
                <a:gs pos="100000">
                  <a:srgbClr val="00882B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 defTabSz="410751" hangingPunct="0">
                <a:defRPr sz="2400">
                  <a:solidFill>
                    <a:srgbClr val="FFFFFF"/>
                  </a:solidFill>
                </a:defRPr>
              </a:pPr>
              <a:endParaRPr sz="1687" kern="0" dirty="0">
                <a:solidFill>
                  <a:srgbClr val="FFFFFF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45" name="Shape 441"/>
            <p:cNvSpPr/>
            <p:nvPr/>
          </p:nvSpPr>
          <p:spPr>
            <a:xfrm>
              <a:off x="4512142" y="5446643"/>
              <a:ext cx="1149009" cy="43733"/>
            </a:xfrm>
            <a:prstGeom prst="rect">
              <a:avLst/>
            </a:prstGeom>
            <a:solidFill>
              <a:srgbClr val="53A93A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 defTabSz="410751" hangingPunct="0">
                <a:defRPr sz="2400"/>
              </a:pPr>
              <a:endParaRPr sz="1687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71928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5"/>
          <p:cNvSpPr txBox="1">
            <a:spLocks/>
          </p:cNvSpPr>
          <p:nvPr/>
        </p:nvSpPr>
        <p:spPr>
          <a:xfrm>
            <a:off x="344488" y="366776"/>
            <a:ext cx="7400207" cy="360040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00683F"/>
                </a:solidFill>
                <a:latin typeface="+mj-lt"/>
              </a:defRPr>
            </a:lvl1pPr>
          </a:lstStyle>
          <a:p>
            <a:pPr algn="l">
              <a:defRPr/>
            </a:pPr>
            <a:r>
              <a:rPr lang="it-IT" sz="2300" b="1" dirty="0"/>
              <a:t>APP LIBRETTO D’IMPIANTO ELETTRICO</a:t>
            </a:r>
          </a:p>
        </p:txBody>
      </p:sp>
      <p:sp>
        <p:nvSpPr>
          <p:cNvPr id="4" name="Segnaposto numero diapositiva 5"/>
          <p:cNvSpPr txBox="1">
            <a:spLocks/>
          </p:cNvSpPr>
          <p:nvPr/>
        </p:nvSpPr>
        <p:spPr>
          <a:xfrm>
            <a:off x="698989" y="1052736"/>
            <a:ext cx="8508022" cy="5040560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00683F"/>
                </a:solidFill>
                <a:latin typeface="+mj-lt"/>
              </a:defRPr>
            </a:lvl1pPr>
          </a:lstStyle>
          <a:p>
            <a:pPr lvl="0" algn="l">
              <a:defRPr/>
            </a:pPr>
            <a:endParaRPr lang="it-IT" sz="1400" dirty="0">
              <a:solidFill>
                <a:schemeClr val="tx1"/>
              </a:solidFill>
            </a:endParaRPr>
          </a:p>
          <a:p>
            <a:pPr lvl="0" algn="just">
              <a:defRPr/>
            </a:pPr>
            <a:endParaRPr lang="it-IT" sz="1800" dirty="0">
              <a:solidFill>
                <a:schemeClr val="tx1"/>
              </a:solidFill>
            </a:endParaRPr>
          </a:p>
          <a:p>
            <a:pPr lvl="0" algn="just">
              <a:defRPr/>
            </a:pPr>
            <a:endParaRPr lang="it-IT" sz="1800" dirty="0">
              <a:solidFill>
                <a:schemeClr val="tx1"/>
              </a:solidFill>
            </a:endParaRPr>
          </a:p>
          <a:p>
            <a:pPr lvl="0" algn="just">
              <a:defRPr/>
            </a:pP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898397" y="1052736"/>
            <a:ext cx="7843333" cy="35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600" b="1" dirty="0">
                <a:ea typeface="Calibri"/>
                <a:cs typeface="Times New Roman"/>
              </a:rPr>
              <a:t> </a:t>
            </a:r>
          </a:p>
        </p:txBody>
      </p:sp>
      <p:sp>
        <p:nvSpPr>
          <p:cNvPr id="7" name="Rettangolo 6"/>
          <p:cNvSpPr/>
          <p:nvPr/>
        </p:nvSpPr>
        <p:spPr>
          <a:xfrm>
            <a:off x="1697271" y="2348880"/>
            <a:ext cx="6702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5400" b="1" dirty="0">
                <a:ln/>
                <a:solidFill>
                  <a:srgbClr val="00683F"/>
                </a:solidFill>
              </a:rPr>
              <a:t>TERMINA PROCEDURA</a:t>
            </a:r>
          </a:p>
        </p:txBody>
      </p:sp>
    </p:spTree>
    <p:extLst>
      <p:ext uri="{BB962C8B-B14F-4D97-AF65-F5344CB8AC3E}">
        <p14:creationId xmlns:p14="http://schemas.microsoft.com/office/powerpoint/2010/main" val="20919936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5"/>
          <p:cNvSpPr txBox="1">
            <a:spLocks/>
          </p:cNvSpPr>
          <p:nvPr/>
        </p:nvSpPr>
        <p:spPr>
          <a:xfrm>
            <a:off x="344488" y="366776"/>
            <a:ext cx="7400207" cy="360040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00683F"/>
                </a:solidFill>
                <a:latin typeface="+mj-lt"/>
              </a:defRPr>
            </a:lvl1pPr>
          </a:lstStyle>
          <a:p>
            <a:pPr algn="l">
              <a:defRPr/>
            </a:pPr>
            <a:r>
              <a:rPr lang="it-IT" sz="2300" b="1" dirty="0"/>
              <a:t>APP LIBRETTO D’IMPIANTO ELETTRICO</a:t>
            </a:r>
          </a:p>
        </p:txBody>
      </p:sp>
      <p:sp>
        <p:nvSpPr>
          <p:cNvPr id="4" name="Segnaposto numero diapositiva 5"/>
          <p:cNvSpPr txBox="1">
            <a:spLocks/>
          </p:cNvSpPr>
          <p:nvPr/>
        </p:nvSpPr>
        <p:spPr>
          <a:xfrm>
            <a:off x="709266" y="1052736"/>
            <a:ext cx="8508022" cy="5040560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00683F"/>
                </a:solidFill>
                <a:latin typeface="+mj-lt"/>
              </a:defRPr>
            </a:lvl1pPr>
          </a:lstStyle>
          <a:p>
            <a:pPr lvl="0" algn="l">
              <a:defRPr/>
            </a:pPr>
            <a:endParaRPr lang="it-IT" sz="1400" dirty="0">
              <a:solidFill>
                <a:schemeClr val="tx1"/>
              </a:solidFill>
            </a:endParaRPr>
          </a:p>
          <a:p>
            <a:pPr lvl="0" algn="just">
              <a:defRPr/>
            </a:pPr>
            <a:endParaRPr lang="it-IT" sz="1800" dirty="0">
              <a:solidFill>
                <a:schemeClr val="tx1"/>
              </a:solidFill>
            </a:endParaRPr>
          </a:p>
          <a:p>
            <a:pPr lvl="0" algn="just">
              <a:defRPr/>
            </a:pPr>
            <a:endParaRPr lang="it-IT" sz="1800" dirty="0">
              <a:solidFill>
                <a:schemeClr val="tx1"/>
              </a:solidFill>
            </a:endParaRPr>
          </a:p>
          <a:p>
            <a:pPr lvl="0" algn="just">
              <a:defRPr/>
            </a:pP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898397" y="1052736"/>
            <a:ext cx="7843333" cy="35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600" b="1" dirty="0">
                <a:ea typeface="Calibri"/>
                <a:cs typeface="Times New Roman"/>
              </a:rPr>
              <a:t> </a:t>
            </a:r>
          </a:p>
        </p:txBody>
      </p:sp>
      <p:sp>
        <p:nvSpPr>
          <p:cNvPr id="6" name="Shape 166"/>
          <p:cNvSpPr txBox="1">
            <a:spLocks/>
          </p:cNvSpPr>
          <p:nvPr/>
        </p:nvSpPr>
        <p:spPr>
          <a:xfrm>
            <a:off x="1097804" y="456755"/>
            <a:ext cx="7204199" cy="1093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9" b="0" i="0" u="none" strike="noStrike" cap="none" spc="0" baseline="0">
                <a:ln>
                  <a:noFill/>
                </a:ln>
                <a:solidFill>
                  <a:srgbClr val="009193"/>
                </a:solidFill>
                <a:uFillTx/>
                <a:latin typeface="Avenir Heavy"/>
                <a:ea typeface="Avenir Heavy"/>
                <a:cs typeface="Avenir Heavy"/>
                <a:sym typeface="Avenir Heavy"/>
              </a:defRPr>
            </a:lvl1pPr>
            <a:lvl2pPr marL="0" marR="0" indent="0" algn="l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9" b="1" i="0" u="none" strike="noStrike" cap="none" spc="0" baseline="0">
                <a:ln>
                  <a:noFill/>
                </a:ln>
                <a:solidFill>
                  <a:srgbClr val="009193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9" b="1" i="0" u="none" strike="noStrike" cap="none" spc="0" baseline="0">
                <a:ln>
                  <a:noFill/>
                </a:ln>
                <a:solidFill>
                  <a:srgbClr val="009193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9" b="1" i="0" u="none" strike="noStrike" cap="none" spc="0" baseline="0">
                <a:ln>
                  <a:noFill/>
                </a:ln>
                <a:solidFill>
                  <a:srgbClr val="009193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9" b="1" i="0" u="none" strike="noStrike" cap="none" spc="0" baseline="0">
                <a:ln>
                  <a:noFill/>
                </a:ln>
                <a:solidFill>
                  <a:srgbClr val="009193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9" b="1" i="0" u="none" strike="noStrike" cap="none" spc="0" baseline="0">
                <a:ln>
                  <a:noFill/>
                </a:ln>
                <a:solidFill>
                  <a:srgbClr val="009193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9" b="1" i="0" u="none" strike="noStrike" cap="none" spc="0" baseline="0">
                <a:ln>
                  <a:noFill/>
                </a:ln>
                <a:solidFill>
                  <a:srgbClr val="009193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9" b="1" i="0" u="none" strike="noStrike" cap="none" spc="0" baseline="0">
                <a:ln>
                  <a:noFill/>
                </a:ln>
                <a:solidFill>
                  <a:srgbClr val="009193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9" b="1" i="0" u="none" strike="noStrike" cap="none" spc="0" baseline="0">
                <a:ln>
                  <a:noFill/>
                </a:ln>
                <a:solidFill>
                  <a:srgbClr val="009193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>
              <a:defRPr/>
            </a:pPr>
            <a:r>
              <a:rPr lang="it-IT" sz="3094" b="1" kern="0" dirty="0">
                <a:solidFill>
                  <a:srgbClr val="00882B">
                    <a:lumMod val="75000"/>
                  </a:srgbClr>
                </a:solidFill>
              </a:rPr>
              <a:t>Termina Procedura</a:t>
            </a:r>
          </a:p>
        </p:txBody>
      </p:sp>
      <p:pic>
        <p:nvPicPr>
          <p:cNvPr id="8" name="image9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3"/>
          <a:stretch/>
        </p:blipFill>
        <p:spPr>
          <a:xfrm>
            <a:off x="2048994" y="2040811"/>
            <a:ext cx="2592692" cy="2194614"/>
          </a:xfrm>
          <a:prstGeom prst="rect">
            <a:avLst/>
          </a:prstGeom>
          <a:ln>
            <a:solidFill>
              <a:srgbClr val="00882B">
                <a:lumMod val="75000"/>
              </a:srgbClr>
            </a:solidFill>
            <a:miter lim="400000"/>
          </a:ln>
        </p:spPr>
      </p:pic>
      <p:sp>
        <p:nvSpPr>
          <p:cNvPr id="9" name="Shape 171"/>
          <p:cNvSpPr/>
          <p:nvPr/>
        </p:nvSpPr>
        <p:spPr>
          <a:xfrm>
            <a:off x="957071" y="1411553"/>
            <a:ext cx="982034" cy="28238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9594"/>
                </a:moveTo>
                <a:lnTo>
                  <a:pt x="0" y="2006"/>
                </a:lnTo>
                <a:cubicBezTo>
                  <a:pt x="0" y="898"/>
                  <a:pt x="1737" y="0"/>
                  <a:pt x="3880" y="0"/>
                </a:cubicBezTo>
                <a:lnTo>
                  <a:pt x="17720" y="0"/>
                </a:lnTo>
                <a:cubicBezTo>
                  <a:pt x="19863" y="0"/>
                  <a:pt x="21600" y="898"/>
                  <a:pt x="21600" y="2006"/>
                </a:cubicBezTo>
                <a:lnTo>
                  <a:pt x="21600" y="19594"/>
                </a:lnTo>
                <a:cubicBezTo>
                  <a:pt x="21600" y="20702"/>
                  <a:pt x="19863" y="21600"/>
                  <a:pt x="17720" y="21600"/>
                </a:cubicBezTo>
                <a:lnTo>
                  <a:pt x="3880" y="21600"/>
                </a:lnTo>
                <a:cubicBezTo>
                  <a:pt x="1737" y="21600"/>
                  <a:pt x="0" y="20702"/>
                  <a:pt x="0" y="19594"/>
                </a:cubicBezTo>
                <a:close/>
              </a:path>
            </a:pathLst>
          </a:custGeom>
          <a:solidFill>
            <a:srgbClr val="FFFFFF"/>
          </a:solidFill>
          <a:ln w="9525" cap="flat">
            <a:solidFill>
              <a:srgbClr val="00882B">
                <a:lumMod val="75000"/>
              </a:srgbClr>
            </a:solidFill>
            <a:prstDash val="solid"/>
            <a:miter lim="400000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pPr defTabSz="410751" hangingPunct="0">
              <a:defRPr sz="1500">
                <a:solidFill>
                  <a:srgbClr val="02919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it-IT" sz="1125" kern="0" dirty="0">
                <a:solidFill>
                  <a:srgbClr val="00882B">
                    <a:lumMod val="75000"/>
                  </a:srgbClr>
                </a:solidFill>
                <a:latin typeface="Avenir Book"/>
                <a:ea typeface="Avenir Book"/>
                <a:cs typeface="Avenir Book"/>
                <a:sym typeface="Avenir Book"/>
              </a:rPr>
              <a:t>Al termine della procedura sarà possibile salvare il libretto e procedere successivamente all’invio con gli allegati. </a:t>
            </a:r>
          </a:p>
          <a:p>
            <a:pPr defTabSz="410751" hangingPunct="0">
              <a:defRPr sz="1500">
                <a:solidFill>
                  <a:srgbClr val="02919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 lang="it-IT" sz="1125" kern="0" dirty="0">
              <a:solidFill>
                <a:srgbClr val="00882B">
                  <a:lumMod val="75000"/>
                </a:srgbClr>
              </a:solidFill>
              <a:latin typeface="Avenir Book"/>
              <a:ea typeface="Avenir Book"/>
              <a:cs typeface="Avenir Book"/>
              <a:sym typeface="Avenir Book"/>
            </a:endParaRPr>
          </a:p>
          <a:p>
            <a:pPr defTabSz="410751" hangingPunct="0">
              <a:defRPr sz="1500">
                <a:solidFill>
                  <a:srgbClr val="02919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it-IT" sz="1125" kern="0" dirty="0">
                <a:solidFill>
                  <a:srgbClr val="00882B">
                    <a:lumMod val="75000"/>
                  </a:srgbClr>
                </a:solidFill>
                <a:latin typeface="Avenir Book"/>
                <a:ea typeface="Avenir Book"/>
                <a:cs typeface="Avenir Book"/>
                <a:sym typeface="Avenir Book"/>
              </a:rPr>
              <a:t>Solo l’Amministratore potrà inviare il libretto da desktop.</a:t>
            </a:r>
          </a:p>
        </p:txBody>
      </p:sp>
      <p:sp>
        <p:nvSpPr>
          <p:cNvPr id="11" name="Shape 171"/>
          <p:cNvSpPr/>
          <p:nvPr/>
        </p:nvSpPr>
        <p:spPr>
          <a:xfrm>
            <a:off x="4785907" y="1411552"/>
            <a:ext cx="982034" cy="21946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9594"/>
                </a:moveTo>
                <a:lnTo>
                  <a:pt x="0" y="2006"/>
                </a:lnTo>
                <a:cubicBezTo>
                  <a:pt x="0" y="898"/>
                  <a:pt x="1737" y="0"/>
                  <a:pt x="3880" y="0"/>
                </a:cubicBezTo>
                <a:lnTo>
                  <a:pt x="17720" y="0"/>
                </a:lnTo>
                <a:cubicBezTo>
                  <a:pt x="19863" y="0"/>
                  <a:pt x="21600" y="898"/>
                  <a:pt x="21600" y="2006"/>
                </a:cubicBezTo>
                <a:lnTo>
                  <a:pt x="21600" y="19594"/>
                </a:lnTo>
                <a:cubicBezTo>
                  <a:pt x="21600" y="20702"/>
                  <a:pt x="19863" y="21600"/>
                  <a:pt x="17720" y="21600"/>
                </a:cubicBezTo>
                <a:lnTo>
                  <a:pt x="3880" y="21600"/>
                </a:lnTo>
                <a:cubicBezTo>
                  <a:pt x="1737" y="21600"/>
                  <a:pt x="0" y="20702"/>
                  <a:pt x="0" y="19594"/>
                </a:cubicBezTo>
                <a:close/>
              </a:path>
            </a:pathLst>
          </a:custGeom>
          <a:solidFill>
            <a:srgbClr val="FFFFFF"/>
          </a:solidFill>
          <a:ln w="9525" cap="flat">
            <a:solidFill>
              <a:srgbClr val="00882B">
                <a:lumMod val="75000"/>
              </a:srgbClr>
            </a:solidFill>
            <a:prstDash val="solid"/>
            <a:miter lim="400000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pPr defTabSz="410751" hangingPunct="0">
              <a:defRPr sz="1500">
                <a:solidFill>
                  <a:srgbClr val="02919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it-IT" sz="1125" kern="0" dirty="0">
                <a:solidFill>
                  <a:srgbClr val="00882B">
                    <a:lumMod val="75000"/>
                  </a:srgbClr>
                </a:solidFill>
                <a:latin typeface="Avenir Book"/>
                <a:ea typeface="Avenir Book"/>
                <a:cs typeface="Avenir Book"/>
                <a:sym typeface="Avenir Book"/>
              </a:rPr>
              <a:t>Una volta caricati gli allegati e predisposto l’invio, sarà possibile selezionare i destinatari a cui inviare i libretti e la lingua del libretto.</a:t>
            </a:r>
          </a:p>
        </p:txBody>
      </p:sp>
      <p:pic>
        <p:nvPicPr>
          <p:cNvPr id="14" name="image9.png">
            <a:extLst>
              <a:ext uri="{FF2B5EF4-FFF2-40B4-BE49-F238E27FC236}">
                <a16:creationId xmlns="" xmlns:a16="http://schemas.microsoft.com/office/drawing/2014/main" id="{417F1619-F83A-43C4-8B94-908223F0CC0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715"/>
          <a:stretch/>
        </p:blipFill>
        <p:spPr>
          <a:xfrm>
            <a:off x="2045861" y="1438082"/>
            <a:ext cx="2595824" cy="614459"/>
          </a:xfrm>
          <a:prstGeom prst="rect">
            <a:avLst/>
          </a:prstGeom>
          <a:ln>
            <a:solidFill>
              <a:srgbClr val="00882B">
                <a:lumMod val="75000"/>
              </a:srgbClr>
            </a:solidFill>
            <a:miter lim="400000"/>
          </a:ln>
        </p:spPr>
      </p:pic>
      <p:pic>
        <p:nvPicPr>
          <p:cNvPr id="15" name="Immagine 14">
            <a:extLst>
              <a:ext uri="{FF2B5EF4-FFF2-40B4-BE49-F238E27FC236}">
                <a16:creationId xmlns="" xmlns:a16="http://schemas.microsoft.com/office/drawing/2014/main" id="{5181C5E7-D390-4AF3-A591-7336FD834C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808" y="1411553"/>
            <a:ext cx="2810790" cy="489776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929249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5"/>
          <p:cNvSpPr txBox="1">
            <a:spLocks/>
          </p:cNvSpPr>
          <p:nvPr/>
        </p:nvSpPr>
        <p:spPr>
          <a:xfrm>
            <a:off x="344488" y="366776"/>
            <a:ext cx="7632848" cy="360040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00683F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300" b="1" i="0" u="none" strike="noStrike" kern="1200" cap="none" spc="0" normalizeH="0" baseline="0" noProof="0" dirty="0">
              <a:ln>
                <a:noFill/>
              </a:ln>
              <a:solidFill>
                <a:srgbClr val="00683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" name="Segnaposto numero diapositiva 5"/>
          <p:cNvSpPr txBox="1">
            <a:spLocks/>
          </p:cNvSpPr>
          <p:nvPr/>
        </p:nvSpPr>
        <p:spPr>
          <a:xfrm>
            <a:off x="344488" y="1052736"/>
            <a:ext cx="9217024" cy="5040560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00683F"/>
                </a:solidFill>
                <a:latin typeface="+mj-lt"/>
              </a:defRPr>
            </a:lvl1pPr>
          </a:lstStyle>
          <a:p>
            <a:pPr lvl="0" algn="l">
              <a:defRPr/>
            </a:pPr>
            <a:endParaRPr lang="it-IT" sz="1400" dirty="0">
              <a:solidFill>
                <a:schemeClr val="tx1"/>
              </a:solidFill>
            </a:endParaRPr>
          </a:p>
          <a:p>
            <a:pPr lvl="0" algn="just">
              <a:defRPr/>
            </a:pPr>
            <a:endParaRPr lang="it-IT" sz="1800" dirty="0">
              <a:solidFill>
                <a:schemeClr val="tx1"/>
              </a:solidFill>
            </a:endParaRPr>
          </a:p>
          <a:p>
            <a:pPr lvl="0" algn="just">
              <a:defRPr/>
            </a:pPr>
            <a:endParaRPr lang="it-IT" sz="1800" dirty="0">
              <a:solidFill>
                <a:schemeClr val="tx1"/>
              </a:solidFill>
            </a:endParaRPr>
          </a:p>
          <a:p>
            <a:pPr lvl="0" algn="just">
              <a:defRPr/>
            </a:pP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560512" y="1052736"/>
            <a:ext cx="8496944" cy="35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600" b="1" dirty="0">
                <a:ea typeface="Calibri"/>
                <a:cs typeface="Times New Roman"/>
              </a:rPr>
              <a:t> 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88DB579D-571C-4EDA-9ACE-7BBEBAADD6EF}"/>
              </a:ext>
            </a:extLst>
          </p:cNvPr>
          <p:cNvSpPr txBox="1">
            <a:spLocks/>
          </p:cNvSpPr>
          <p:nvPr/>
        </p:nvSpPr>
        <p:spPr>
          <a:xfrm>
            <a:off x="297149" y="992906"/>
            <a:ext cx="9217024" cy="5472608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00683F"/>
                </a:solidFill>
                <a:latin typeface="+mj-lt"/>
              </a:defRPr>
            </a:lvl1pPr>
          </a:lstStyle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800" b="1" dirty="0">
              <a:solidFill>
                <a:schemeClr val="tx1"/>
              </a:solidFill>
              <a:latin typeface="+mn-lt"/>
              <a:ea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800" b="1" dirty="0">
              <a:solidFill>
                <a:schemeClr val="tx1"/>
              </a:solidFill>
              <a:latin typeface="+mn-lt"/>
              <a:ea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800" b="1" dirty="0">
              <a:solidFill>
                <a:schemeClr val="tx1"/>
              </a:solidFill>
              <a:latin typeface="+mn-lt"/>
              <a:ea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2400" b="1" dirty="0">
              <a:solidFill>
                <a:schemeClr val="tx1"/>
              </a:solidFill>
              <a:ea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2400" b="1" dirty="0">
              <a:solidFill>
                <a:schemeClr val="tx1"/>
              </a:solidFill>
              <a:ea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400" b="1" dirty="0">
                <a:solidFill>
                  <a:schemeClr val="tx1"/>
                </a:solidFill>
                <a:ea typeface="Arial" panose="020B0604020202020204" pitchFamily="34" charset="0"/>
              </a:rPr>
              <a:t>LIBRETTO IMPIANTO ELETTRICO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400" b="1" dirty="0">
                <a:solidFill>
                  <a:schemeClr val="tx1"/>
                </a:solidFill>
                <a:ea typeface="Arial" panose="020B0604020202020204" pitchFamily="34" charset="0"/>
              </a:rPr>
              <a:t>PARTI COMUNI DEL CONDOMINIO </a:t>
            </a:r>
            <a:endParaRPr lang="it-IT" sz="1800" dirty="0">
              <a:solidFill>
                <a:schemeClr val="tx1"/>
              </a:solidFill>
            </a:endParaRPr>
          </a:p>
          <a:p>
            <a:pPr lvl="0" algn="just">
              <a:defRPr/>
            </a:pPr>
            <a:endParaRPr lang="it-IT" sz="1400" dirty="0">
              <a:solidFill>
                <a:schemeClr val="tx1"/>
              </a:solidFill>
            </a:endParaRPr>
          </a:p>
          <a:p>
            <a:pPr lvl="0" algn="just">
              <a:defRPr/>
            </a:pPr>
            <a:endParaRPr lang="it-IT" sz="1400" dirty="0">
              <a:solidFill>
                <a:schemeClr val="tx1"/>
              </a:solidFill>
            </a:endParaRPr>
          </a:p>
          <a:p>
            <a:pPr lvl="0" algn="just">
              <a:defRPr/>
            </a:pPr>
            <a:endParaRPr lang="it-IT" sz="1400" dirty="0">
              <a:solidFill>
                <a:schemeClr val="tx1"/>
              </a:solidFill>
            </a:endParaRPr>
          </a:p>
          <a:p>
            <a:pPr lvl="0" algn="just">
              <a:defRPr/>
            </a:pPr>
            <a:endParaRPr lang="it-IT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3744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5"/>
          <p:cNvSpPr txBox="1">
            <a:spLocks/>
          </p:cNvSpPr>
          <p:nvPr/>
        </p:nvSpPr>
        <p:spPr>
          <a:xfrm>
            <a:off x="344488" y="366776"/>
            <a:ext cx="7632848" cy="360040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00683F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300" b="1" i="0" u="none" strike="noStrike" kern="1200" cap="none" spc="0" normalizeH="0" baseline="0" noProof="0" dirty="0">
              <a:ln>
                <a:noFill/>
              </a:ln>
              <a:solidFill>
                <a:srgbClr val="00683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" name="Segnaposto numero diapositiva 5"/>
          <p:cNvSpPr txBox="1">
            <a:spLocks/>
          </p:cNvSpPr>
          <p:nvPr/>
        </p:nvSpPr>
        <p:spPr>
          <a:xfrm>
            <a:off x="344488" y="1052736"/>
            <a:ext cx="9217024" cy="5040560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00683F"/>
                </a:solidFill>
                <a:latin typeface="+mj-lt"/>
              </a:defRPr>
            </a:lvl1pPr>
          </a:lstStyle>
          <a:p>
            <a:pPr lvl="0" algn="l">
              <a:defRPr/>
            </a:pPr>
            <a:endParaRPr lang="it-IT" sz="1400" dirty="0">
              <a:solidFill>
                <a:schemeClr val="tx1"/>
              </a:solidFill>
            </a:endParaRPr>
          </a:p>
          <a:p>
            <a:pPr lvl="0" algn="just">
              <a:defRPr/>
            </a:pPr>
            <a:endParaRPr lang="it-IT" sz="1800" dirty="0">
              <a:solidFill>
                <a:schemeClr val="tx1"/>
              </a:solidFill>
            </a:endParaRPr>
          </a:p>
          <a:p>
            <a:pPr lvl="0" algn="just">
              <a:defRPr/>
            </a:pPr>
            <a:endParaRPr lang="it-IT" sz="1800" dirty="0">
              <a:solidFill>
                <a:schemeClr val="tx1"/>
              </a:solidFill>
            </a:endParaRPr>
          </a:p>
          <a:p>
            <a:pPr lvl="0" algn="just">
              <a:defRPr/>
            </a:pP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560512" y="1052736"/>
            <a:ext cx="8496944" cy="35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600" b="1" dirty="0">
                <a:ea typeface="Calibri"/>
                <a:cs typeface="Times New Roman"/>
              </a:rPr>
              <a:t> 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88DB579D-571C-4EDA-9ACE-7BBEBAADD6EF}"/>
              </a:ext>
            </a:extLst>
          </p:cNvPr>
          <p:cNvSpPr txBox="1">
            <a:spLocks/>
          </p:cNvSpPr>
          <p:nvPr/>
        </p:nvSpPr>
        <p:spPr>
          <a:xfrm>
            <a:off x="297149" y="992906"/>
            <a:ext cx="9217024" cy="5472608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00683F"/>
                </a:solidFill>
                <a:latin typeface="+mj-lt"/>
              </a:defRPr>
            </a:lvl1pPr>
          </a:lstStyle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800" b="1" dirty="0">
              <a:solidFill>
                <a:schemeClr val="tx1"/>
              </a:solidFill>
              <a:latin typeface="+mn-lt"/>
              <a:ea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800" b="1" dirty="0">
              <a:solidFill>
                <a:schemeClr val="tx1"/>
              </a:solidFill>
              <a:latin typeface="+mn-lt"/>
              <a:ea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800" b="1" dirty="0">
              <a:solidFill>
                <a:schemeClr val="tx1"/>
              </a:solidFill>
              <a:latin typeface="+mn-lt"/>
              <a:ea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800" b="1" dirty="0">
                <a:solidFill>
                  <a:schemeClr val="tx1"/>
                </a:solidFill>
                <a:latin typeface="+mn-lt"/>
                <a:ea typeface="Arial" panose="020B0604020202020204" pitchFamily="34" charset="0"/>
              </a:rPr>
              <a:t>DEFINIZIONE DI CONDOMINIO NEGLI EDIFICI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800" dirty="0">
              <a:solidFill>
                <a:schemeClr val="tx1"/>
              </a:solidFill>
              <a:latin typeface="+mn-lt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800" dirty="0">
                <a:solidFill>
                  <a:schemeClr val="tx1"/>
                </a:solidFill>
                <a:latin typeface="+mn-lt"/>
              </a:rPr>
              <a:t>In realtà il </a:t>
            </a:r>
            <a:r>
              <a:rPr lang="it-IT" sz="1800" dirty="0">
                <a:solidFill>
                  <a:srgbClr val="FF0000"/>
                </a:solidFill>
                <a:latin typeface="+mn-lt"/>
              </a:rPr>
              <a:t>codice civile non definisce che cos'è il Condominio ma tratta il condominio negli articoli</a:t>
            </a:r>
            <a:r>
              <a:rPr lang="it-IT" sz="1800" dirty="0">
                <a:solidFill>
                  <a:schemeClr val="tx1"/>
                </a:solidFill>
                <a:latin typeface="+mn-lt"/>
              </a:rPr>
              <a:t> dal 1117 al 1139 (Libro Terzo, relativo alla Proprietà, Titolo VII relativo alla Comunione, Capo II, del Condominio negli edifici) e negli articoli dal 61 al 72 </a:t>
            </a:r>
            <a:r>
              <a:rPr lang="it-IT" sz="1800" dirty="0">
                <a:solidFill>
                  <a:srgbClr val="FF0000"/>
                </a:solidFill>
                <a:latin typeface="+mn-lt"/>
              </a:rPr>
              <a:t>delle "Disposizioni di attuazione del Codice civile</a:t>
            </a:r>
            <a:r>
              <a:rPr lang="it-IT" sz="1800" dirty="0">
                <a:solidFill>
                  <a:schemeClr val="tx1"/>
                </a:solidFill>
                <a:latin typeface="+mn-lt"/>
              </a:rPr>
              <a:t>".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800" dirty="0">
              <a:solidFill>
                <a:srgbClr val="FF0000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800" dirty="0">
                <a:solidFill>
                  <a:srgbClr val="FF0000"/>
                </a:solidFill>
              </a:rPr>
              <a:t>Il Decreto legislativo 4 luglio 2014</a:t>
            </a:r>
            <a:r>
              <a:rPr lang="it-IT" sz="1800" dirty="0">
                <a:solidFill>
                  <a:schemeClr val="tx1"/>
                </a:solidFill>
              </a:rPr>
              <a:t>, </a:t>
            </a:r>
            <a:r>
              <a:rPr lang="it-IT" sz="1800" dirty="0">
                <a:solidFill>
                  <a:srgbClr val="FF0000"/>
                </a:solidFill>
              </a:rPr>
              <a:t>n. 102 </a:t>
            </a:r>
            <a:r>
              <a:rPr lang="it-IT" sz="1800" dirty="0">
                <a:solidFill>
                  <a:schemeClr val="tx1"/>
                </a:solidFill>
              </a:rPr>
              <a:t>sull’efficienza energetica all’Art. 2 punto f) </a:t>
            </a:r>
            <a:r>
              <a:rPr lang="it-IT" sz="1800" dirty="0">
                <a:solidFill>
                  <a:srgbClr val="FF0000"/>
                </a:solidFill>
              </a:rPr>
              <a:t>definisce il condominio</a:t>
            </a:r>
            <a:r>
              <a:rPr lang="it-IT" sz="1800" dirty="0">
                <a:solidFill>
                  <a:schemeClr val="tx1"/>
                </a:solidFill>
              </a:rPr>
              <a:t>: </a:t>
            </a:r>
            <a:r>
              <a:rPr lang="it-IT" sz="1800" b="1" dirty="0">
                <a:solidFill>
                  <a:schemeClr val="tx1"/>
                </a:solidFill>
              </a:rPr>
              <a:t>“edificio con almeno due unità immobiliari, di proprietà in via esclusiva di soggetti che sono anche comproprietari delle parti comuni”.</a:t>
            </a:r>
            <a:endParaRPr lang="it-IT" sz="1400" dirty="0">
              <a:solidFill>
                <a:schemeClr val="tx1"/>
              </a:solidFill>
            </a:endParaRPr>
          </a:p>
          <a:p>
            <a:pPr lvl="0" algn="just">
              <a:defRPr/>
            </a:pPr>
            <a:endParaRPr lang="it-IT" sz="1400" dirty="0">
              <a:solidFill>
                <a:schemeClr val="tx1"/>
              </a:solidFill>
            </a:endParaRPr>
          </a:p>
          <a:p>
            <a:pPr lvl="0" algn="just">
              <a:defRPr/>
            </a:pPr>
            <a:endParaRPr lang="it-IT" sz="1400" dirty="0">
              <a:solidFill>
                <a:schemeClr val="tx1"/>
              </a:solidFill>
            </a:endParaRPr>
          </a:p>
          <a:p>
            <a:pPr lvl="0" algn="just">
              <a:defRPr/>
            </a:pPr>
            <a:endParaRPr lang="it-IT" sz="1400" dirty="0">
              <a:solidFill>
                <a:schemeClr val="tx1"/>
              </a:solidFill>
            </a:endParaRPr>
          </a:p>
          <a:p>
            <a:pPr lvl="0" algn="just">
              <a:defRPr/>
            </a:pP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="" xmlns:a16="http://schemas.microsoft.com/office/drawing/2014/main" id="{55B1ADB9-0F00-466E-A8A6-8F268D867749}"/>
              </a:ext>
            </a:extLst>
          </p:cNvPr>
          <p:cNvSpPr/>
          <p:nvPr/>
        </p:nvSpPr>
        <p:spPr>
          <a:xfrm>
            <a:off x="293443" y="381672"/>
            <a:ext cx="4414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it-IT" b="1" dirty="0">
                <a:solidFill>
                  <a:srgbClr val="00683F"/>
                </a:solidFill>
              </a:rPr>
              <a:t>LIBRETTO PARTI COMUNI DEL CONDOMINIO</a:t>
            </a:r>
          </a:p>
        </p:txBody>
      </p:sp>
    </p:spTree>
    <p:extLst>
      <p:ext uri="{BB962C8B-B14F-4D97-AF65-F5344CB8AC3E}">
        <p14:creationId xmlns:p14="http://schemas.microsoft.com/office/powerpoint/2010/main" val="16370000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5"/>
          <p:cNvSpPr txBox="1">
            <a:spLocks/>
          </p:cNvSpPr>
          <p:nvPr/>
        </p:nvSpPr>
        <p:spPr>
          <a:xfrm>
            <a:off x="344488" y="366776"/>
            <a:ext cx="7632848" cy="360040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00683F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300" b="1" i="0" u="none" strike="noStrike" kern="1200" cap="none" spc="0" normalizeH="0" baseline="0" noProof="0" dirty="0">
              <a:ln>
                <a:noFill/>
              </a:ln>
              <a:solidFill>
                <a:srgbClr val="00683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" name="Segnaposto numero diapositiva 5"/>
          <p:cNvSpPr txBox="1">
            <a:spLocks/>
          </p:cNvSpPr>
          <p:nvPr/>
        </p:nvSpPr>
        <p:spPr>
          <a:xfrm>
            <a:off x="344488" y="1052736"/>
            <a:ext cx="9217024" cy="5040560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00683F"/>
                </a:solidFill>
                <a:latin typeface="+mj-lt"/>
              </a:defRPr>
            </a:lvl1pPr>
          </a:lstStyle>
          <a:p>
            <a:pPr lvl="0" algn="l">
              <a:defRPr/>
            </a:pPr>
            <a:endParaRPr lang="it-IT" sz="1400" dirty="0">
              <a:solidFill>
                <a:schemeClr val="tx1"/>
              </a:solidFill>
            </a:endParaRPr>
          </a:p>
          <a:p>
            <a:pPr lvl="0" algn="just">
              <a:defRPr/>
            </a:pPr>
            <a:endParaRPr lang="it-IT" sz="1800" dirty="0">
              <a:solidFill>
                <a:schemeClr val="tx1"/>
              </a:solidFill>
            </a:endParaRPr>
          </a:p>
          <a:p>
            <a:pPr lvl="0" algn="just">
              <a:defRPr/>
            </a:pPr>
            <a:endParaRPr lang="it-IT" sz="1800" dirty="0">
              <a:solidFill>
                <a:schemeClr val="tx1"/>
              </a:solidFill>
            </a:endParaRPr>
          </a:p>
          <a:p>
            <a:pPr lvl="0" algn="just">
              <a:defRPr/>
            </a:pP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560512" y="1052736"/>
            <a:ext cx="8496944" cy="35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600" b="1" dirty="0">
                <a:ea typeface="Calibri"/>
                <a:cs typeface="Times New Roman"/>
              </a:rPr>
              <a:t> 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88DB579D-571C-4EDA-9ACE-7BBEBAADD6EF}"/>
              </a:ext>
            </a:extLst>
          </p:cNvPr>
          <p:cNvSpPr txBox="1">
            <a:spLocks/>
          </p:cNvSpPr>
          <p:nvPr/>
        </p:nvSpPr>
        <p:spPr>
          <a:xfrm>
            <a:off x="344488" y="1003720"/>
            <a:ext cx="9217024" cy="5472608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00683F"/>
                </a:solidFill>
                <a:latin typeface="+mj-lt"/>
              </a:defRPr>
            </a:lvl1pPr>
          </a:lstStyle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800" b="1" dirty="0">
                <a:solidFill>
                  <a:schemeClr val="tx1"/>
                </a:solidFill>
                <a:latin typeface="+mn-lt"/>
                <a:ea typeface="Arial" panose="020B0604020202020204" pitchFamily="34" charset="0"/>
              </a:rPr>
              <a:t>PREMESSA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800" b="1" dirty="0">
              <a:solidFill>
                <a:schemeClr val="tx1"/>
              </a:solidFill>
              <a:latin typeface="+mn-lt"/>
              <a:ea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800" b="1" dirty="0">
                <a:solidFill>
                  <a:schemeClr val="tx1"/>
                </a:solidFill>
                <a:latin typeface="+mn-lt"/>
                <a:ea typeface="Arial" panose="020B0604020202020204" pitchFamily="34" charset="0"/>
              </a:rPr>
              <a:t>Il Libretto d’Impianto Elettrico delle parti comuni sarà promosso da </a:t>
            </a:r>
            <a:r>
              <a:rPr lang="it-IT" altLang="it-IT" sz="1800" b="1" dirty="0">
                <a:solidFill>
                  <a:srgbClr val="00B050"/>
                </a:solidFill>
                <a:latin typeface="+mn-lt"/>
                <a:ea typeface="Arial" panose="020B0604020202020204" pitchFamily="34" charset="0"/>
              </a:rPr>
              <a:t>PROSIEL </a:t>
            </a:r>
            <a:r>
              <a:rPr lang="it-IT" altLang="it-IT" sz="1800" b="1" dirty="0">
                <a:solidFill>
                  <a:schemeClr val="tx1"/>
                </a:solidFill>
                <a:latin typeface="+mn-lt"/>
                <a:ea typeface="Arial" panose="020B0604020202020204" pitchFamily="34" charset="0"/>
              </a:rPr>
              <a:t>ed è l’evoluzione del Libretto d’Impianto Elettrico di unità immobiliare ad uso abitativo.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it-IT" sz="1800" b="1" dirty="0">
              <a:solidFill>
                <a:schemeClr val="tx1"/>
              </a:solidFill>
              <a:latin typeface="+mn-lt"/>
              <a:ea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800" dirty="0">
              <a:solidFill>
                <a:srgbClr val="000000"/>
              </a:solidFill>
              <a:latin typeface="+mn-lt"/>
              <a:ea typeface="Arial Unicode MS" charset="-128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800" dirty="0">
                <a:solidFill>
                  <a:srgbClr val="FF0000"/>
                </a:solidFill>
                <a:latin typeface="+mn-lt"/>
                <a:ea typeface="Arial Unicode MS" charset="-128"/>
              </a:rPr>
              <a:t>Il Libretto è un documento che supporta efficacemente gli amministratori a mantenere sicuro ed efficiente l’impianto elettrico delle parti comuni </a:t>
            </a:r>
            <a:r>
              <a:rPr lang="it-IT" altLang="it-IT" sz="1800" dirty="0">
                <a:solidFill>
                  <a:srgbClr val="000000"/>
                </a:solidFill>
                <a:latin typeface="+mn-lt"/>
                <a:ea typeface="Arial Unicode MS" charset="-128"/>
              </a:rPr>
              <a:t>(art. 2051 Codice Civile), consente di predisporre e consegnare all’amministratore tutti i documenti necessari perché esso possa assolvere gli obblighi di legge. Per la compilazione del Libretto è necessario disporre della </a:t>
            </a:r>
            <a:r>
              <a:rPr lang="it-IT" altLang="it-IT" sz="1800" dirty="0">
                <a:solidFill>
                  <a:srgbClr val="0070C0"/>
                </a:solidFill>
                <a:latin typeface="+mn-lt"/>
                <a:ea typeface="Arial Unicode MS" charset="-128"/>
              </a:rPr>
              <a:t>Dichiarazione di Conformità</a:t>
            </a:r>
            <a:r>
              <a:rPr lang="it-IT" altLang="it-IT" sz="1800" dirty="0">
                <a:solidFill>
                  <a:srgbClr val="000000"/>
                </a:solidFill>
                <a:latin typeface="+mn-lt"/>
                <a:ea typeface="Arial Unicode MS" charset="-128"/>
              </a:rPr>
              <a:t> e/o, se del caso, </a:t>
            </a:r>
            <a:r>
              <a:rPr lang="it-IT" altLang="it-IT" sz="1800" dirty="0">
                <a:solidFill>
                  <a:schemeClr val="tx1"/>
                </a:solidFill>
                <a:latin typeface="+mn-lt"/>
                <a:ea typeface="Arial Unicode MS" charset="-128"/>
              </a:rPr>
              <a:t>della</a:t>
            </a:r>
            <a:r>
              <a:rPr lang="it-IT" altLang="it-IT" sz="1800" dirty="0">
                <a:solidFill>
                  <a:srgbClr val="000000"/>
                </a:solidFill>
                <a:latin typeface="+mn-lt"/>
                <a:ea typeface="Arial Unicode MS" charset="-128"/>
              </a:rPr>
              <a:t> </a:t>
            </a:r>
            <a:r>
              <a:rPr lang="it-IT" altLang="it-IT" sz="1800" dirty="0">
                <a:solidFill>
                  <a:srgbClr val="0070C0"/>
                </a:solidFill>
                <a:latin typeface="+mn-lt"/>
                <a:ea typeface="Arial Unicode MS" charset="-128"/>
              </a:rPr>
              <a:t>Dichiarazione di Rispondenza</a:t>
            </a:r>
            <a:r>
              <a:rPr lang="it-IT" altLang="it-IT" sz="1800" dirty="0">
                <a:solidFill>
                  <a:srgbClr val="000000"/>
                </a:solidFill>
                <a:latin typeface="+mn-lt"/>
                <a:ea typeface="Arial Unicode MS" charset="-128"/>
              </a:rPr>
              <a:t>, documenti obbligatori per legge che attestano il rispetto della regola dell’arte secondo la normativa vigente (DM n. 37/2008 - Art. 7).</a:t>
            </a:r>
            <a:endParaRPr lang="it-IT" altLang="it-IT" sz="1800" dirty="0">
              <a:solidFill>
                <a:schemeClr val="tx1"/>
              </a:solidFill>
              <a:latin typeface="+mn-lt"/>
            </a:endParaRPr>
          </a:p>
          <a:p>
            <a:pPr lvl="0" algn="just">
              <a:defRPr/>
            </a:pPr>
            <a:endParaRPr lang="it-IT" sz="2000" b="1" u="sng" dirty="0">
              <a:solidFill>
                <a:srgbClr val="006600"/>
              </a:solidFill>
            </a:endParaRPr>
          </a:p>
          <a:p>
            <a:pPr lvl="0" algn="just">
              <a:defRPr/>
            </a:pPr>
            <a:endParaRPr lang="it-IT" sz="1600" u="sng" dirty="0">
              <a:solidFill>
                <a:schemeClr val="tx1"/>
              </a:solidFill>
            </a:endParaRPr>
          </a:p>
          <a:p>
            <a:pPr lvl="0" algn="just">
              <a:defRPr/>
            </a:pPr>
            <a:endParaRPr lang="it-IT" sz="1400" dirty="0">
              <a:solidFill>
                <a:schemeClr val="tx1"/>
              </a:solidFill>
            </a:endParaRPr>
          </a:p>
          <a:p>
            <a:pPr lvl="0" algn="just">
              <a:defRPr/>
            </a:pPr>
            <a:endParaRPr lang="it-IT" sz="1400" dirty="0">
              <a:solidFill>
                <a:schemeClr val="tx1"/>
              </a:solidFill>
            </a:endParaRPr>
          </a:p>
          <a:p>
            <a:pPr lvl="0" algn="just">
              <a:defRPr/>
            </a:pPr>
            <a:endParaRPr lang="it-IT" sz="1400" dirty="0">
              <a:solidFill>
                <a:schemeClr val="tx1"/>
              </a:solidFill>
            </a:endParaRPr>
          </a:p>
          <a:p>
            <a:pPr lvl="0" algn="just">
              <a:defRPr/>
            </a:pPr>
            <a:endParaRPr lang="it-IT" sz="1400" dirty="0">
              <a:solidFill>
                <a:schemeClr val="tx1"/>
              </a:solidFill>
            </a:endParaRPr>
          </a:p>
          <a:p>
            <a:pPr lvl="0" algn="just">
              <a:defRPr/>
            </a:pP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="" xmlns:a16="http://schemas.microsoft.com/office/drawing/2014/main" id="{55B1ADB9-0F00-466E-A8A6-8F268D867749}"/>
              </a:ext>
            </a:extLst>
          </p:cNvPr>
          <p:cNvSpPr/>
          <p:nvPr/>
        </p:nvSpPr>
        <p:spPr>
          <a:xfrm>
            <a:off x="293443" y="381672"/>
            <a:ext cx="4414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it-IT" b="1" dirty="0">
                <a:solidFill>
                  <a:srgbClr val="00683F"/>
                </a:solidFill>
              </a:rPr>
              <a:t>LIBRETTO PARTI COMUNI DEL CONDOMINIO</a:t>
            </a:r>
          </a:p>
        </p:txBody>
      </p:sp>
    </p:spTree>
    <p:extLst>
      <p:ext uri="{BB962C8B-B14F-4D97-AF65-F5344CB8AC3E}">
        <p14:creationId xmlns:p14="http://schemas.microsoft.com/office/powerpoint/2010/main" val="32897527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5"/>
          <p:cNvSpPr txBox="1">
            <a:spLocks/>
          </p:cNvSpPr>
          <p:nvPr/>
        </p:nvSpPr>
        <p:spPr>
          <a:xfrm>
            <a:off x="344488" y="366776"/>
            <a:ext cx="7632848" cy="360040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00683F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300" b="1" i="0" u="none" strike="noStrike" kern="1200" cap="none" spc="0" normalizeH="0" baseline="0" noProof="0" dirty="0">
              <a:ln>
                <a:noFill/>
              </a:ln>
              <a:solidFill>
                <a:srgbClr val="00683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" name="Segnaposto numero diapositiva 5"/>
          <p:cNvSpPr txBox="1">
            <a:spLocks/>
          </p:cNvSpPr>
          <p:nvPr/>
        </p:nvSpPr>
        <p:spPr>
          <a:xfrm>
            <a:off x="344488" y="1052736"/>
            <a:ext cx="9217024" cy="5040560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00683F"/>
                </a:solidFill>
                <a:latin typeface="+mj-lt"/>
              </a:defRPr>
            </a:lvl1pPr>
          </a:lstStyle>
          <a:p>
            <a:pPr lvl="0" algn="l">
              <a:defRPr/>
            </a:pPr>
            <a:endParaRPr lang="it-IT" sz="1400" dirty="0">
              <a:solidFill>
                <a:schemeClr val="tx1"/>
              </a:solidFill>
            </a:endParaRPr>
          </a:p>
          <a:p>
            <a:pPr lvl="0" algn="just">
              <a:defRPr/>
            </a:pPr>
            <a:endParaRPr lang="it-IT" sz="1800" dirty="0">
              <a:solidFill>
                <a:schemeClr val="tx1"/>
              </a:solidFill>
            </a:endParaRPr>
          </a:p>
          <a:p>
            <a:pPr lvl="0" algn="just">
              <a:defRPr/>
            </a:pPr>
            <a:endParaRPr lang="it-IT" sz="1800" dirty="0">
              <a:solidFill>
                <a:schemeClr val="tx1"/>
              </a:solidFill>
            </a:endParaRPr>
          </a:p>
          <a:p>
            <a:pPr lvl="0" algn="just">
              <a:defRPr/>
            </a:pP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560512" y="1052736"/>
            <a:ext cx="8496944" cy="35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600" b="1" dirty="0">
                <a:ea typeface="Calibri"/>
                <a:cs typeface="Times New Roman"/>
              </a:rPr>
              <a:t> 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88DB579D-571C-4EDA-9ACE-7BBEBAADD6EF}"/>
              </a:ext>
            </a:extLst>
          </p:cNvPr>
          <p:cNvSpPr txBox="1">
            <a:spLocks/>
          </p:cNvSpPr>
          <p:nvPr/>
        </p:nvSpPr>
        <p:spPr>
          <a:xfrm>
            <a:off x="344488" y="836712"/>
            <a:ext cx="9217024" cy="5472608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00683F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it-IT" sz="2400" b="1" dirty="0">
                <a:solidFill>
                  <a:schemeClr val="tx1"/>
                </a:solidFill>
              </a:rPr>
              <a:t>OBBLIGHI</a:t>
            </a:r>
          </a:p>
          <a:p>
            <a:pPr lvl="0" algn="just">
              <a:defRPr/>
            </a:pPr>
            <a:r>
              <a:rPr lang="it-IT" sz="1800" b="1" dirty="0">
                <a:solidFill>
                  <a:schemeClr val="tx1"/>
                </a:solidFill>
              </a:rPr>
              <a:t>Premessa all’Art. 8  OBBLIGHI DELL’AMMINISTRATORE - DM 37/08 </a:t>
            </a:r>
          </a:p>
          <a:p>
            <a:pPr algn="just">
              <a:defRPr/>
            </a:pPr>
            <a:r>
              <a:rPr lang="it-IT" sz="1800" dirty="0">
                <a:solidFill>
                  <a:schemeClr val="tx1"/>
                </a:solidFill>
              </a:rPr>
              <a:t>Quando l’assemblea condominiale lo nomina, </a:t>
            </a:r>
            <a:r>
              <a:rPr lang="it-IT" sz="1800" dirty="0">
                <a:solidFill>
                  <a:srgbClr val="FF0000"/>
                </a:solidFill>
              </a:rPr>
              <a:t>l’amministratore sigla un contratto</a:t>
            </a:r>
            <a:r>
              <a:rPr lang="it-IT" sz="1800" dirty="0">
                <a:solidFill>
                  <a:schemeClr val="tx1"/>
                </a:solidFill>
              </a:rPr>
              <a:t>, che comporta il rispetto di obblighi di rilevanza civile e penale.</a:t>
            </a:r>
          </a:p>
          <a:p>
            <a:pPr lvl="0" algn="just">
              <a:defRPr/>
            </a:pPr>
            <a:endParaRPr lang="it-IT" sz="1800" b="1" dirty="0">
              <a:solidFill>
                <a:schemeClr val="tx1"/>
              </a:solidFill>
            </a:endParaRPr>
          </a:p>
          <a:p>
            <a:pPr lvl="0" algn="just">
              <a:defRPr/>
            </a:pPr>
            <a:r>
              <a:rPr lang="it-IT" sz="1800" dirty="0">
                <a:solidFill>
                  <a:schemeClr val="tx1"/>
                </a:solidFill>
              </a:rPr>
              <a:t>ART. 8 DEL DM N. 37/08 OBBLIGHI DEL COMMITTENTE O DEL PROPRIETARIO</a:t>
            </a:r>
          </a:p>
          <a:p>
            <a:pPr lvl="0" algn="just">
              <a:defRPr/>
            </a:pPr>
            <a:r>
              <a:rPr lang="it-IT" sz="1800" b="1" dirty="0">
                <a:solidFill>
                  <a:schemeClr val="tx1"/>
                </a:solidFill>
              </a:rPr>
              <a:t>(Nota: Ai sensi del Libretto parti comuni per proprietario si intende l’amministratore)</a:t>
            </a:r>
          </a:p>
          <a:p>
            <a:pPr lvl="0" algn="just">
              <a:defRPr/>
            </a:pPr>
            <a:endParaRPr lang="it-IT" sz="1800" b="1" u="sng" dirty="0">
              <a:solidFill>
                <a:srgbClr val="FF0000"/>
              </a:solidFill>
            </a:endParaRPr>
          </a:p>
          <a:p>
            <a:pPr lvl="0" algn="just">
              <a:defRPr/>
            </a:pPr>
            <a:r>
              <a:rPr lang="it-IT" sz="1600" dirty="0">
                <a:solidFill>
                  <a:srgbClr val="FF0000"/>
                </a:solidFill>
                <a:latin typeface="+mn-lt"/>
              </a:rPr>
              <a:t>1. Il committente (l’amministratore) è tenuto ad affidare i lavori </a:t>
            </a:r>
            <a:r>
              <a:rPr lang="it-IT" sz="1600" dirty="0">
                <a:solidFill>
                  <a:schemeClr val="tx1"/>
                </a:solidFill>
                <a:latin typeface="+mn-lt"/>
              </a:rPr>
              <a:t>di installazione, di trasformazione, di ampliamento e di manutenzione straordinaria degli impianti indicati all’articolo 1, comma 2, </a:t>
            </a:r>
            <a:r>
              <a:rPr lang="it-IT" sz="1600" dirty="0">
                <a:solidFill>
                  <a:srgbClr val="FF0000"/>
                </a:solidFill>
                <a:latin typeface="+mn-lt"/>
              </a:rPr>
              <a:t>ad imprese abilitate</a:t>
            </a:r>
            <a:r>
              <a:rPr lang="it-IT" sz="1600" dirty="0">
                <a:solidFill>
                  <a:schemeClr val="tx1"/>
                </a:solidFill>
                <a:latin typeface="+mn-lt"/>
              </a:rPr>
              <a:t> ai sensi dell’articolo 3.</a:t>
            </a:r>
          </a:p>
          <a:p>
            <a:pPr lvl="0" algn="just">
              <a:defRPr/>
            </a:pPr>
            <a:endParaRPr lang="it-IT" sz="1600" dirty="0">
              <a:solidFill>
                <a:schemeClr val="tx1"/>
              </a:solidFill>
              <a:latin typeface="+mn-lt"/>
            </a:endParaRPr>
          </a:p>
          <a:p>
            <a:pPr lvl="0" algn="just">
              <a:defRPr/>
            </a:pPr>
            <a:r>
              <a:rPr lang="it-IT" sz="1600" dirty="0">
                <a:solidFill>
                  <a:schemeClr val="tx1"/>
                </a:solidFill>
                <a:latin typeface="+mn-lt"/>
              </a:rPr>
              <a:t>2. Il proprietario dell’impianto </a:t>
            </a:r>
            <a:r>
              <a:rPr lang="it-IT" sz="1600" dirty="0">
                <a:solidFill>
                  <a:srgbClr val="FF0000"/>
                </a:solidFill>
                <a:latin typeface="+mn-lt"/>
              </a:rPr>
              <a:t>(l’amministratore) adotta le misure necessarie </a:t>
            </a:r>
            <a:r>
              <a:rPr lang="it-IT" sz="1600" dirty="0">
                <a:solidFill>
                  <a:schemeClr val="tx1"/>
                </a:solidFill>
                <a:latin typeface="+mn-lt"/>
              </a:rPr>
              <a:t>per conservarne le caratteristiche di sicurezza previste dalla normativa vigente in materia, tenendo conto delle istruzioni per l’uso e la manutenzione predisposte dall’impresa installatrice dell’impianto e dai fabbricanti delle apparecchiature installate. Resta ferma la responsabilità delle aziende fornitrici o distributrici, per le parti dell’impianto e delle relative componenti tecniche da loro installate o gestite.</a:t>
            </a:r>
          </a:p>
          <a:p>
            <a:pPr lvl="0" algn="just">
              <a:defRPr/>
            </a:pPr>
            <a:r>
              <a:rPr lang="it-IT" sz="1600" dirty="0">
                <a:solidFill>
                  <a:schemeClr val="tx1"/>
                </a:solidFill>
                <a:latin typeface="+mn-lt"/>
              </a:rPr>
              <a:t>Omissis...</a:t>
            </a:r>
          </a:p>
          <a:p>
            <a:pPr lvl="0" algn="just">
              <a:defRPr/>
            </a:pPr>
            <a:endParaRPr lang="it-IT" sz="1800" u="sng" dirty="0">
              <a:solidFill>
                <a:schemeClr val="tx1"/>
              </a:solidFill>
              <a:latin typeface="+mn-lt"/>
            </a:endParaRPr>
          </a:p>
          <a:p>
            <a:pPr lvl="0" algn="just">
              <a:defRPr/>
            </a:pPr>
            <a:endParaRPr lang="it-IT" sz="1800" u="sng" dirty="0">
              <a:solidFill>
                <a:schemeClr val="tx1"/>
              </a:solidFill>
              <a:latin typeface="+mn-lt"/>
            </a:endParaRPr>
          </a:p>
          <a:p>
            <a:pPr lvl="0" algn="just">
              <a:defRPr/>
            </a:pPr>
            <a:endParaRPr lang="it-IT" sz="1800" u="sng" dirty="0">
              <a:solidFill>
                <a:schemeClr val="tx1"/>
              </a:solidFill>
              <a:latin typeface="+mn-lt"/>
            </a:endParaRPr>
          </a:p>
          <a:p>
            <a:pPr lvl="0" algn="just">
              <a:defRPr/>
            </a:pPr>
            <a:endParaRPr lang="it-IT" sz="1800" dirty="0">
              <a:solidFill>
                <a:schemeClr val="tx1"/>
              </a:solidFill>
              <a:latin typeface="+mn-lt"/>
            </a:endParaRPr>
          </a:p>
          <a:p>
            <a:pPr lvl="0" algn="just">
              <a:defRPr/>
            </a:pPr>
            <a:endParaRPr lang="it-IT" sz="1400" dirty="0">
              <a:solidFill>
                <a:schemeClr val="tx1"/>
              </a:solidFill>
            </a:endParaRPr>
          </a:p>
          <a:p>
            <a:pPr lvl="0" algn="just">
              <a:defRPr/>
            </a:pPr>
            <a:endParaRPr lang="it-IT" sz="1400" dirty="0">
              <a:solidFill>
                <a:schemeClr val="tx1"/>
              </a:solidFill>
            </a:endParaRPr>
          </a:p>
          <a:p>
            <a:pPr lvl="0" algn="just">
              <a:defRPr/>
            </a:pPr>
            <a:endParaRPr lang="it-IT" sz="1400" dirty="0">
              <a:solidFill>
                <a:schemeClr val="tx1"/>
              </a:solidFill>
            </a:endParaRPr>
          </a:p>
          <a:p>
            <a:pPr lvl="0" algn="just">
              <a:defRPr/>
            </a:pP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="" xmlns:a16="http://schemas.microsoft.com/office/drawing/2014/main" id="{081FEBF0-8E19-4C86-8911-3B5031A009AC}"/>
              </a:ext>
            </a:extLst>
          </p:cNvPr>
          <p:cNvSpPr/>
          <p:nvPr/>
        </p:nvSpPr>
        <p:spPr>
          <a:xfrm>
            <a:off x="293443" y="381672"/>
            <a:ext cx="4414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it-IT" b="1" dirty="0">
                <a:solidFill>
                  <a:srgbClr val="00683F"/>
                </a:solidFill>
              </a:rPr>
              <a:t>LIBRETTO PARTI COMUNI DEL CONDOMINIO</a:t>
            </a:r>
          </a:p>
        </p:txBody>
      </p:sp>
    </p:spTree>
    <p:extLst>
      <p:ext uri="{BB962C8B-B14F-4D97-AF65-F5344CB8AC3E}">
        <p14:creationId xmlns:p14="http://schemas.microsoft.com/office/powerpoint/2010/main" val="16817075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5"/>
          <p:cNvSpPr txBox="1">
            <a:spLocks/>
          </p:cNvSpPr>
          <p:nvPr/>
        </p:nvSpPr>
        <p:spPr>
          <a:xfrm>
            <a:off x="344488" y="366776"/>
            <a:ext cx="7632848" cy="360040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00683F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683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LIBRETTO PARTI COMUNI DEL CONDOMINIO</a:t>
            </a:r>
          </a:p>
        </p:txBody>
      </p:sp>
      <p:sp>
        <p:nvSpPr>
          <p:cNvPr id="4" name="Segnaposto numero diapositiva 5"/>
          <p:cNvSpPr txBox="1">
            <a:spLocks/>
          </p:cNvSpPr>
          <p:nvPr/>
        </p:nvSpPr>
        <p:spPr>
          <a:xfrm>
            <a:off x="344488" y="1052736"/>
            <a:ext cx="9217024" cy="5040560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00683F"/>
                </a:solidFill>
                <a:latin typeface="+mj-lt"/>
              </a:defRPr>
            </a:lvl1pPr>
          </a:lstStyle>
          <a:p>
            <a:pPr lvl="0" algn="l">
              <a:defRPr/>
            </a:pPr>
            <a:endParaRPr lang="it-IT" sz="1400" dirty="0">
              <a:solidFill>
                <a:schemeClr val="tx1"/>
              </a:solidFill>
            </a:endParaRPr>
          </a:p>
          <a:p>
            <a:pPr lvl="0" algn="just">
              <a:defRPr/>
            </a:pPr>
            <a:endParaRPr lang="it-IT" sz="1800" dirty="0">
              <a:solidFill>
                <a:schemeClr val="tx1"/>
              </a:solidFill>
            </a:endParaRPr>
          </a:p>
          <a:p>
            <a:pPr lvl="0" algn="just">
              <a:defRPr/>
            </a:pPr>
            <a:endParaRPr lang="it-IT" sz="1800" dirty="0">
              <a:solidFill>
                <a:schemeClr val="tx1"/>
              </a:solidFill>
            </a:endParaRPr>
          </a:p>
          <a:p>
            <a:pPr lvl="0" algn="just">
              <a:defRPr/>
            </a:pP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560512" y="1052736"/>
            <a:ext cx="8496944" cy="35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600" b="1" dirty="0">
                <a:ea typeface="Calibri"/>
                <a:cs typeface="Times New Roman"/>
              </a:rPr>
              <a:t> 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88DB579D-571C-4EDA-9ACE-7BBEBAADD6EF}"/>
              </a:ext>
            </a:extLst>
          </p:cNvPr>
          <p:cNvSpPr txBox="1">
            <a:spLocks/>
          </p:cNvSpPr>
          <p:nvPr/>
        </p:nvSpPr>
        <p:spPr>
          <a:xfrm>
            <a:off x="348194" y="1124744"/>
            <a:ext cx="9217024" cy="5472608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00683F"/>
                </a:solidFill>
                <a:latin typeface="+mj-lt"/>
              </a:defRPr>
            </a:lvl1pPr>
          </a:lstStyle>
          <a:p>
            <a:pPr lvl="0" algn="just">
              <a:defRPr/>
            </a:pPr>
            <a:endParaRPr lang="it-IT" sz="2000" b="1" u="sng" dirty="0">
              <a:solidFill>
                <a:srgbClr val="0066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t-IT" sz="1800" dirty="0">
                <a:solidFill>
                  <a:srgbClr val="FF0000"/>
                </a:solidFill>
              </a:rPr>
              <a:t>Il Libretto</a:t>
            </a:r>
            <a:r>
              <a:rPr lang="it-IT" sz="1800" dirty="0">
                <a:solidFill>
                  <a:schemeClr val="tx1"/>
                </a:solidFill>
              </a:rPr>
              <a:t>, oltre alle istruzioni per l’uso dell’impianto elettrico, </a:t>
            </a:r>
            <a:r>
              <a:rPr lang="it-IT" sz="1800" dirty="0">
                <a:solidFill>
                  <a:srgbClr val="FF0000"/>
                </a:solidFill>
              </a:rPr>
              <a:t>indica la frequenza </a:t>
            </a:r>
            <a:r>
              <a:rPr lang="it-IT" sz="1800" dirty="0">
                <a:solidFill>
                  <a:schemeClr val="tx1"/>
                </a:solidFill>
              </a:rPr>
              <a:t>prevista dall’impresa installatrice </a:t>
            </a:r>
            <a:r>
              <a:rPr lang="it-IT" sz="1800" dirty="0">
                <a:solidFill>
                  <a:srgbClr val="FF0000"/>
                </a:solidFill>
              </a:rPr>
              <a:t>per gli interventi di manutenzione ordinaria e straordinaria </a:t>
            </a:r>
            <a:r>
              <a:rPr lang="it-IT" sz="1800" dirty="0">
                <a:solidFill>
                  <a:schemeClr val="tx1"/>
                </a:solidFill>
              </a:rPr>
              <a:t>affinché l’impianto mantenga le caratteristiche di sicurezza e prestazione di progetto.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it-IT" sz="1800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t-IT" sz="1800" dirty="0">
                <a:solidFill>
                  <a:srgbClr val="FF0000"/>
                </a:solidFill>
              </a:rPr>
              <a:t>Il Libretto </a:t>
            </a:r>
            <a:r>
              <a:rPr lang="it-IT" sz="1800" dirty="0">
                <a:solidFill>
                  <a:schemeClr val="tx1"/>
                </a:solidFill>
              </a:rPr>
              <a:t>d’impianto </a:t>
            </a:r>
            <a:r>
              <a:rPr lang="it-IT" sz="1800" dirty="0">
                <a:solidFill>
                  <a:srgbClr val="FF0000"/>
                </a:solidFill>
              </a:rPr>
              <a:t>contiene</a:t>
            </a:r>
            <a:r>
              <a:rPr lang="it-IT" sz="1800" dirty="0">
                <a:solidFill>
                  <a:schemeClr val="tx1"/>
                </a:solidFill>
              </a:rPr>
              <a:t> </a:t>
            </a:r>
            <a:r>
              <a:rPr lang="it-IT" sz="1800" dirty="0">
                <a:solidFill>
                  <a:srgbClr val="FF0000"/>
                </a:solidFill>
              </a:rPr>
              <a:t>le istruzioni d’uso e manutenzione delle apparecchiature </a:t>
            </a:r>
            <a:r>
              <a:rPr lang="it-IT" sz="1800" dirty="0">
                <a:solidFill>
                  <a:schemeClr val="tx1"/>
                </a:solidFill>
              </a:rPr>
              <a:t>che formano l’impianto, </a:t>
            </a:r>
            <a:r>
              <a:rPr lang="it-IT" sz="1800" dirty="0">
                <a:solidFill>
                  <a:srgbClr val="FF0000"/>
                </a:solidFill>
              </a:rPr>
              <a:t>le relative garanzie</a:t>
            </a:r>
            <a:r>
              <a:rPr lang="it-IT" sz="1800" dirty="0">
                <a:solidFill>
                  <a:schemeClr val="tx1"/>
                </a:solidFill>
              </a:rPr>
              <a:t>, e </a:t>
            </a:r>
            <a:r>
              <a:rPr lang="it-IT" sz="1800" dirty="0">
                <a:solidFill>
                  <a:srgbClr val="FF0000"/>
                </a:solidFill>
              </a:rPr>
              <a:t>ogni informazione fornita dall’impresa installatrice </a:t>
            </a:r>
            <a:r>
              <a:rPr lang="it-IT" sz="1800" dirty="0">
                <a:solidFill>
                  <a:schemeClr val="tx1"/>
                </a:solidFill>
              </a:rPr>
              <a:t>per la sua migliore gestione affinché l’utente abbia la possibilità di adempiere i suoi obblighi e per ottenere le migliori prestazioni previste in tutta sicurezza.</a:t>
            </a:r>
          </a:p>
          <a:p>
            <a:endParaRPr lang="it-IT" sz="1800" dirty="0">
              <a:solidFill>
                <a:schemeClr val="tx1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it-IT" sz="1800" dirty="0">
                <a:solidFill>
                  <a:schemeClr val="tx1"/>
                </a:solidFill>
                <a:latin typeface="+mn-lt"/>
              </a:rPr>
              <a:t>È opportuno che </a:t>
            </a:r>
            <a:r>
              <a:rPr lang="it-IT" sz="1800" dirty="0">
                <a:solidFill>
                  <a:srgbClr val="FF0000"/>
                </a:solidFill>
                <a:latin typeface="+mn-lt"/>
              </a:rPr>
              <a:t>il Libretto e i suoi allegati siano conservati con diligenza </a:t>
            </a:r>
            <a:r>
              <a:rPr lang="it-IT" sz="1800" dirty="0">
                <a:solidFill>
                  <a:schemeClr val="tx1"/>
                </a:solidFill>
                <a:latin typeface="+mn-lt"/>
              </a:rPr>
              <a:t>dal Responsabile o Amministratore di Condominio e trasmessi ad ogni eventuale passaggio di consegna.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it-IT" sz="1800" dirty="0">
              <a:solidFill>
                <a:schemeClr val="tx1"/>
              </a:solidFill>
              <a:latin typeface="+mn-lt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it-IT" sz="1800" dirty="0">
                <a:solidFill>
                  <a:srgbClr val="FF0000"/>
                </a:solidFill>
                <a:latin typeface="+mn-lt"/>
              </a:rPr>
              <a:t>La manutenzione comunque</a:t>
            </a:r>
            <a:r>
              <a:rPr lang="it-IT" sz="1800" dirty="0">
                <a:solidFill>
                  <a:schemeClr val="tx1"/>
                </a:solidFill>
                <a:latin typeface="+mn-lt"/>
              </a:rPr>
              <a:t>, a prescindere dalla tipologia, </a:t>
            </a:r>
            <a:r>
              <a:rPr lang="it-IT" sz="1800" dirty="0">
                <a:solidFill>
                  <a:srgbClr val="FF0000"/>
                </a:solidFill>
                <a:latin typeface="+mn-lt"/>
              </a:rPr>
              <a:t>deve essere affidata sempre ad imprese abilitate </a:t>
            </a:r>
            <a:r>
              <a:rPr lang="it-IT" sz="1800" dirty="0">
                <a:solidFill>
                  <a:schemeClr val="tx1"/>
                </a:solidFill>
                <a:latin typeface="+mn-lt"/>
              </a:rPr>
              <a:t>ai sensi dell’art. 3. </a:t>
            </a:r>
          </a:p>
          <a:p>
            <a:pPr lvl="0" algn="just">
              <a:defRPr/>
            </a:pPr>
            <a:endParaRPr lang="it-IT" sz="1800" u="sng" dirty="0">
              <a:solidFill>
                <a:schemeClr val="tx1"/>
              </a:solidFill>
              <a:latin typeface="+mn-lt"/>
            </a:endParaRPr>
          </a:p>
          <a:p>
            <a:pPr lvl="0" algn="just">
              <a:defRPr/>
            </a:pPr>
            <a:endParaRPr lang="it-IT" sz="1800" u="sng" dirty="0">
              <a:solidFill>
                <a:schemeClr val="tx1"/>
              </a:solidFill>
              <a:latin typeface="+mn-lt"/>
            </a:endParaRPr>
          </a:p>
          <a:p>
            <a:pPr lvl="0" algn="just">
              <a:defRPr/>
            </a:pPr>
            <a:endParaRPr lang="it-IT" sz="1800" dirty="0">
              <a:solidFill>
                <a:schemeClr val="tx1"/>
              </a:solidFill>
              <a:latin typeface="+mn-lt"/>
            </a:endParaRPr>
          </a:p>
          <a:p>
            <a:pPr lvl="0" algn="just">
              <a:defRPr/>
            </a:pPr>
            <a:endParaRPr lang="it-IT" sz="1400" dirty="0">
              <a:solidFill>
                <a:schemeClr val="tx1"/>
              </a:solidFill>
            </a:endParaRPr>
          </a:p>
          <a:p>
            <a:pPr lvl="0" algn="just">
              <a:defRPr/>
            </a:pPr>
            <a:endParaRPr lang="it-IT" sz="1400" dirty="0">
              <a:solidFill>
                <a:schemeClr val="tx1"/>
              </a:solidFill>
            </a:endParaRPr>
          </a:p>
          <a:p>
            <a:pPr lvl="0" algn="just">
              <a:defRPr/>
            </a:pPr>
            <a:endParaRPr lang="it-IT" sz="1400" dirty="0">
              <a:solidFill>
                <a:schemeClr val="tx1"/>
              </a:solidFill>
            </a:endParaRPr>
          </a:p>
          <a:p>
            <a:pPr lvl="0" algn="just">
              <a:defRPr/>
            </a:pPr>
            <a:endParaRPr lang="it-IT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2796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5"/>
          <p:cNvSpPr txBox="1">
            <a:spLocks/>
          </p:cNvSpPr>
          <p:nvPr/>
        </p:nvSpPr>
        <p:spPr>
          <a:xfrm>
            <a:off x="344488" y="366776"/>
            <a:ext cx="7632848" cy="360040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00683F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683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LIBRETTO PARTI COMUNI DEL CONDOMINIO</a:t>
            </a:r>
          </a:p>
        </p:txBody>
      </p:sp>
      <p:sp>
        <p:nvSpPr>
          <p:cNvPr id="4" name="Segnaposto numero diapositiva 5"/>
          <p:cNvSpPr txBox="1">
            <a:spLocks/>
          </p:cNvSpPr>
          <p:nvPr/>
        </p:nvSpPr>
        <p:spPr>
          <a:xfrm>
            <a:off x="344488" y="1052736"/>
            <a:ext cx="9217024" cy="5040560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00683F"/>
                </a:solidFill>
                <a:latin typeface="+mj-lt"/>
              </a:defRPr>
            </a:lvl1pPr>
          </a:lstStyle>
          <a:p>
            <a:pPr lvl="0" algn="l">
              <a:defRPr/>
            </a:pPr>
            <a:endParaRPr lang="it-IT" sz="1400" dirty="0">
              <a:solidFill>
                <a:schemeClr val="tx1"/>
              </a:solidFill>
            </a:endParaRPr>
          </a:p>
          <a:p>
            <a:pPr lvl="0" algn="just">
              <a:defRPr/>
            </a:pPr>
            <a:endParaRPr lang="it-IT" sz="1800" dirty="0">
              <a:solidFill>
                <a:schemeClr val="tx1"/>
              </a:solidFill>
            </a:endParaRPr>
          </a:p>
          <a:p>
            <a:pPr lvl="0" algn="just">
              <a:defRPr/>
            </a:pPr>
            <a:endParaRPr lang="it-IT" sz="1800" dirty="0">
              <a:solidFill>
                <a:schemeClr val="tx1"/>
              </a:solidFill>
            </a:endParaRPr>
          </a:p>
          <a:p>
            <a:pPr lvl="0" algn="just">
              <a:defRPr/>
            </a:pP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560512" y="1052736"/>
            <a:ext cx="8496944" cy="35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600" b="1" dirty="0">
                <a:ea typeface="Calibri"/>
                <a:cs typeface="Times New Roman"/>
              </a:rPr>
              <a:t> 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88DB579D-571C-4EDA-9ACE-7BBEBAADD6EF}"/>
              </a:ext>
            </a:extLst>
          </p:cNvPr>
          <p:cNvSpPr txBox="1">
            <a:spLocks/>
          </p:cNvSpPr>
          <p:nvPr/>
        </p:nvSpPr>
        <p:spPr>
          <a:xfrm>
            <a:off x="344488" y="946745"/>
            <a:ext cx="9217024" cy="5472608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00683F"/>
                </a:solidFill>
                <a:latin typeface="+mj-lt"/>
              </a:defRPr>
            </a:lvl1pPr>
          </a:lstStyle>
          <a:p>
            <a:pPr lvl="0" algn="just">
              <a:defRPr/>
            </a:pPr>
            <a:r>
              <a:rPr lang="it-IT" sz="2000" b="1" dirty="0">
                <a:solidFill>
                  <a:schemeClr val="tx1"/>
                </a:solidFill>
              </a:rPr>
              <a:t>REGISTRO ANAGRAFICA CONDOMINIALE</a:t>
            </a:r>
          </a:p>
          <a:p>
            <a:pPr algn="just">
              <a:buNone/>
            </a:pPr>
            <a:r>
              <a:rPr lang="it-IT" sz="1400" b="1" dirty="0">
                <a:solidFill>
                  <a:schemeClr val="tx1"/>
                </a:solidFill>
              </a:rPr>
              <a:t>INDICAZIONI LEGISLATIVE/NORMATIVE E DATI RELATIVI ALLE CONDIZIONI DI SICUREZZA DELL’IMPIANTO DELLE PARTI COMUNI</a:t>
            </a:r>
            <a:endParaRPr lang="it-IT" sz="1400" dirty="0">
              <a:solidFill>
                <a:schemeClr val="tx1"/>
              </a:solidFill>
            </a:endParaRPr>
          </a:p>
          <a:p>
            <a:pPr algn="l">
              <a:buNone/>
            </a:pPr>
            <a:r>
              <a:rPr lang="it-IT" sz="1200" b="1" dirty="0">
                <a:solidFill>
                  <a:schemeClr val="tx1"/>
                </a:solidFill>
              </a:rPr>
              <a:t> </a:t>
            </a:r>
            <a:endParaRPr lang="it-IT" sz="1200" dirty="0">
              <a:solidFill>
                <a:schemeClr val="tx1"/>
              </a:solidFill>
            </a:endParaRPr>
          </a:p>
          <a:p>
            <a:pPr algn="l">
              <a:buNone/>
            </a:pPr>
            <a:r>
              <a:rPr lang="it-IT" sz="1200" dirty="0">
                <a:solidFill>
                  <a:schemeClr val="tx1"/>
                </a:solidFill>
              </a:rPr>
              <a:t>1) Impianto installato dopo il 13/3/1990 deve essere corredato della Dichiarazione di Conformità (</a:t>
            </a:r>
            <a:r>
              <a:rPr lang="it-IT" sz="1200" dirty="0" err="1">
                <a:solidFill>
                  <a:schemeClr val="tx1"/>
                </a:solidFill>
              </a:rPr>
              <a:t>DiCo</a:t>
            </a:r>
            <a:r>
              <a:rPr lang="it-IT" sz="1200" dirty="0">
                <a:solidFill>
                  <a:schemeClr val="tx1"/>
                </a:solidFill>
              </a:rPr>
              <a:t>) secondo la regola dell’arte (art. 7 del D.M. n. 37 del 22/01/2008).</a:t>
            </a:r>
          </a:p>
          <a:p>
            <a:pPr algn="l">
              <a:buNone/>
            </a:pPr>
            <a:r>
              <a:rPr lang="it-IT" sz="1200" dirty="0">
                <a:solidFill>
                  <a:schemeClr val="tx1"/>
                </a:solidFill>
              </a:rPr>
              <a:t> </a:t>
            </a:r>
          </a:p>
          <a:p>
            <a:pPr algn="just">
              <a:buNone/>
            </a:pPr>
            <a:r>
              <a:rPr lang="it-IT" sz="1200" dirty="0">
                <a:solidFill>
                  <a:schemeClr val="tx1"/>
                </a:solidFill>
              </a:rPr>
              <a:t>2) Impianto installato dal 13/3/1990 al 27/3/2008, in caso di mancanza o di non reperibilità della </a:t>
            </a:r>
            <a:r>
              <a:rPr lang="it-IT" sz="1200" dirty="0" err="1">
                <a:solidFill>
                  <a:schemeClr val="tx1"/>
                </a:solidFill>
              </a:rPr>
              <a:t>DiCo</a:t>
            </a:r>
            <a:r>
              <a:rPr lang="it-IT" sz="1200" dirty="0">
                <a:solidFill>
                  <a:schemeClr val="tx1"/>
                </a:solidFill>
              </a:rPr>
              <a:t>, deve essere corredato della </a:t>
            </a:r>
            <a:r>
              <a:rPr lang="it-IT" sz="1200" dirty="0" err="1">
                <a:solidFill>
                  <a:schemeClr val="tx1"/>
                </a:solidFill>
              </a:rPr>
              <a:t>DiRi</a:t>
            </a:r>
            <a:r>
              <a:rPr lang="it-IT" sz="1200" dirty="0">
                <a:solidFill>
                  <a:schemeClr val="tx1"/>
                </a:solidFill>
              </a:rPr>
              <a:t> (Dichiarazione di Rispondenza) ai sensi del D.M. 37/08 art. 7 comma 6, come stabilito dall’art. 5 comma 2.</a:t>
            </a:r>
          </a:p>
          <a:p>
            <a:pPr algn="l">
              <a:buNone/>
            </a:pPr>
            <a:r>
              <a:rPr lang="it-IT" sz="1200" dirty="0">
                <a:solidFill>
                  <a:schemeClr val="tx1"/>
                </a:solidFill>
              </a:rPr>
              <a:t> </a:t>
            </a:r>
          </a:p>
          <a:p>
            <a:pPr algn="just">
              <a:buNone/>
            </a:pPr>
            <a:r>
              <a:rPr lang="it-IT" sz="1200" dirty="0">
                <a:solidFill>
                  <a:schemeClr val="tx1"/>
                </a:solidFill>
              </a:rPr>
              <a:t>3) Gli impianti antecedenti al 13/3/1990 devono essere adeguati ai sensi dell’art. 6 comma 3 del DM 37/08 e sottoposti ad una valutazione del rischio come disposto dal </a:t>
            </a:r>
            <a:r>
              <a:rPr lang="it-IT" sz="1200" dirty="0" err="1">
                <a:solidFill>
                  <a:schemeClr val="tx1"/>
                </a:solidFill>
              </a:rPr>
              <a:t>D.Lgs</a:t>
            </a:r>
            <a:r>
              <a:rPr lang="it-IT" sz="1200" dirty="0">
                <a:solidFill>
                  <a:schemeClr val="tx1"/>
                </a:solidFill>
              </a:rPr>
              <a:t> 81/2008 </a:t>
            </a:r>
            <a:r>
              <a:rPr lang="it-IT" sz="1200" dirty="0" err="1">
                <a:solidFill>
                  <a:schemeClr val="tx1"/>
                </a:solidFill>
              </a:rPr>
              <a:t>s.m.i</a:t>
            </a:r>
            <a:r>
              <a:rPr lang="it-IT" sz="1200" dirty="0">
                <a:solidFill>
                  <a:schemeClr val="tx1"/>
                </a:solidFill>
              </a:rPr>
              <a:t>, nonché rispondenti alla norma CEI 64-8 in riferimento al coordinamento dell’impianto di terra con le protezioni.</a:t>
            </a:r>
          </a:p>
          <a:p>
            <a:pPr algn="just">
              <a:buNone/>
            </a:pPr>
            <a:r>
              <a:rPr lang="it-IT" sz="1200" dirty="0">
                <a:solidFill>
                  <a:schemeClr val="tx1"/>
                </a:solidFill>
              </a:rPr>
              <a:t>Il committente deve valutare il rischio elettrico dell’impianto e fare eseguire una verifica dello stesso da parte di un professionista abilitato secondo quanto previsto dagli artt. 5 - 6 e 7 del D.M. 37/08.  </a:t>
            </a:r>
          </a:p>
          <a:p>
            <a:pPr algn="l">
              <a:buNone/>
            </a:pPr>
            <a:r>
              <a:rPr lang="it-IT" sz="1200" dirty="0">
                <a:solidFill>
                  <a:schemeClr val="tx1"/>
                </a:solidFill>
              </a:rPr>
              <a:t> </a:t>
            </a:r>
          </a:p>
          <a:p>
            <a:pPr algn="just">
              <a:buNone/>
            </a:pPr>
            <a:r>
              <a:rPr lang="it-IT" sz="1200" dirty="0">
                <a:solidFill>
                  <a:schemeClr val="tx1"/>
                </a:solidFill>
              </a:rPr>
              <a:t>4) Il DPR n. 462 del 22.10.2001, entra in vigore il 23 gennaio 2002, per le verifiche periodiche degli impianti. Possono essere effettuate oltre che dalla ASL/ARPA, e da organismi autorizzati dal Ministero delle Attività Produttive (ora Ministero Sviluppo Economico). Questa normativa impone al committente l’obbligo di effettuare la verifica ogni due/cinque anni, in funzione della tipologia impiantistica e del luogo. In caso di mancata verifica il committente è responsabile.</a:t>
            </a:r>
          </a:p>
          <a:p>
            <a:pPr algn="l">
              <a:buNone/>
            </a:pPr>
            <a:endParaRPr lang="it-IT" sz="1200" dirty="0">
              <a:solidFill>
                <a:schemeClr val="tx1"/>
              </a:solidFill>
            </a:endParaRPr>
          </a:p>
          <a:p>
            <a:pPr algn="l">
              <a:buNone/>
            </a:pPr>
            <a:r>
              <a:rPr lang="it-IT" sz="1200" dirty="0">
                <a:solidFill>
                  <a:schemeClr val="tx1"/>
                </a:solidFill>
              </a:rPr>
              <a:t>Nota: Il datore di lavoro è tenuto ad effettuare regolari manutenzioni dell'impianto, nonché a far sottoporre lo stesso a verifica periodica ogni cinque anni, ad esclusione di quelli installati in cantieri, in locali adibiti ad uso medico e negli ambienti a maggior rischio in caso di incendio per i quali la periodicità è biennale.</a:t>
            </a:r>
          </a:p>
          <a:p>
            <a:pPr algn="l">
              <a:buNone/>
            </a:pPr>
            <a:endParaRPr lang="it-IT" sz="1200" dirty="0">
              <a:solidFill>
                <a:schemeClr val="tx1"/>
              </a:solidFill>
            </a:endParaRPr>
          </a:p>
          <a:p>
            <a:pPr algn="l">
              <a:buNone/>
            </a:pPr>
            <a:r>
              <a:rPr lang="it-IT" sz="1200" dirty="0">
                <a:solidFill>
                  <a:schemeClr val="tx1"/>
                </a:solidFill>
              </a:rPr>
              <a:t>L’amministratore deve obbligatoriamente essere in possesso di documentazione idonea e aggiornata relativamente agli impianti descritti nell’Art. 1 del D.M. 37/08. Inoltre, ove previsti, devono essere conservati tutti i verbali di verifica relativi agli impianti delle parti comuni nonché i contratti di manutenzione.</a:t>
            </a:r>
          </a:p>
          <a:p>
            <a:pPr lvl="0" algn="just">
              <a:defRPr/>
            </a:pPr>
            <a:endParaRPr lang="it-IT" sz="2000" b="1" u="sng" dirty="0">
              <a:solidFill>
                <a:schemeClr val="tx1"/>
              </a:solidFill>
            </a:endParaRPr>
          </a:p>
          <a:p>
            <a:endParaRPr lang="it-IT" sz="1800" dirty="0">
              <a:solidFill>
                <a:schemeClr val="tx1"/>
              </a:solidFill>
            </a:endParaRPr>
          </a:p>
          <a:p>
            <a:pPr lvl="0" algn="just">
              <a:defRPr/>
            </a:pPr>
            <a:endParaRPr lang="it-IT" sz="1800" dirty="0">
              <a:solidFill>
                <a:schemeClr val="tx1"/>
              </a:solidFill>
              <a:latin typeface="+mn-lt"/>
            </a:endParaRPr>
          </a:p>
          <a:p>
            <a:pPr lvl="0" algn="just">
              <a:defRPr/>
            </a:pPr>
            <a:endParaRPr lang="it-IT" sz="1800" dirty="0">
              <a:solidFill>
                <a:schemeClr val="tx1"/>
              </a:solidFill>
              <a:latin typeface="+mn-lt"/>
            </a:endParaRPr>
          </a:p>
          <a:p>
            <a:pPr lvl="0" algn="just">
              <a:defRPr/>
            </a:pPr>
            <a:endParaRPr lang="it-IT" sz="1400" dirty="0">
              <a:solidFill>
                <a:schemeClr val="tx1"/>
              </a:solidFill>
            </a:endParaRPr>
          </a:p>
          <a:p>
            <a:pPr lvl="0" algn="just">
              <a:defRPr/>
            </a:pPr>
            <a:endParaRPr lang="it-IT" sz="1400" dirty="0">
              <a:solidFill>
                <a:schemeClr val="tx1"/>
              </a:solidFill>
            </a:endParaRPr>
          </a:p>
          <a:p>
            <a:pPr lvl="0" algn="just">
              <a:defRPr/>
            </a:pPr>
            <a:endParaRPr lang="it-IT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189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5"/>
          <p:cNvSpPr txBox="1">
            <a:spLocks/>
          </p:cNvSpPr>
          <p:nvPr/>
        </p:nvSpPr>
        <p:spPr>
          <a:xfrm>
            <a:off x="344488" y="366776"/>
            <a:ext cx="7632848" cy="360040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00683F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300" b="1" i="0" u="none" strike="noStrike" kern="1200" cap="none" spc="0" normalizeH="0" baseline="0" noProof="0" dirty="0">
              <a:ln>
                <a:noFill/>
              </a:ln>
              <a:solidFill>
                <a:srgbClr val="00683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Segnaposto numero diapositiva 5"/>
          <p:cNvSpPr txBox="1">
            <a:spLocks/>
          </p:cNvSpPr>
          <p:nvPr/>
        </p:nvSpPr>
        <p:spPr>
          <a:xfrm>
            <a:off x="344488" y="2057132"/>
            <a:ext cx="9217024" cy="5040560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00683F"/>
                </a:solidFill>
                <a:latin typeface="+mj-lt"/>
              </a:defRPr>
            </a:lvl1pPr>
          </a:lstStyle>
          <a:p>
            <a:pPr lvl="0" algn="l">
              <a:defRPr/>
            </a:pPr>
            <a:endParaRPr lang="it-IT" sz="1400" b="1">
              <a:solidFill>
                <a:schemeClr val="tx1"/>
              </a:solidFill>
            </a:endParaRPr>
          </a:p>
          <a:p>
            <a:pPr lvl="0" algn="just">
              <a:defRPr/>
            </a:pPr>
            <a:endParaRPr lang="it-IT" sz="1800">
              <a:solidFill>
                <a:schemeClr val="tx1"/>
              </a:solidFill>
            </a:endParaRPr>
          </a:p>
          <a:p>
            <a:pPr lvl="0" algn="just">
              <a:defRPr/>
            </a:pPr>
            <a:endParaRPr lang="it-IT" sz="1400">
              <a:solidFill>
                <a:schemeClr val="tx1"/>
              </a:solidFill>
            </a:endParaRPr>
          </a:p>
          <a:p>
            <a:pPr lvl="0" algn="just">
              <a:defRPr/>
            </a:pPr>
            <a:endParaRPr lang="it-IT" sz="1400">
              <a:solidFill>
                <a:schemeClr val="tx1"/>
              </a:solidFill>
            </a:endParaRPr>
          </a:p>
          <a:p>
            <a:pPr lvl="0" algn="just">
              <a:defRPr/>
            </a:pPr>
            <a:endParaRPr lang="it-IT" sz="1400">
              <a:solidFill>
                <a:schemeClr val="tx1"/>
              </a:solidFill>
            </a:endParaRPr>
          </a:p>
          <a:p>
            <a:pPr lvl="0" algn="just">
              <a:defRPr/>
            </a:pPr>
            <a:endParaRPr lang="it-IT" sz="1400">
              <a:solidFill>
                <a:schemeClr val="tx1"/>
              </a:solidFill>
            </a:endParaRPr>
          </a:p>
          <a:p>
            <a:pPr lvl="0" algn="just">
              <a:defRPr/>
            </a:pP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7DC20597-BE39-46E8-8D60-B70E0CB116E1}"/>
              </a:ext>
            </a:extLst>
          </p:cNvPr>
          <p:cNvSpPr txBox="1"/>
          <p:nvPr/>
        </p:nvSpPr>
        <p:spPr>
          <a:xfrm>
            <a:off x="913110" y="1268760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u="sng" dirty="0">
                <a:solidFill>
                  <a:srgbClr val="006600"/>
                </a:solidFill>
              </a:rPr>
              <a:t>I SOCI PROSIEL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7EC05587-A49D-4DEC-A830-9570ACEE5336}"/>
              </a:ext>
            </a:extLst>
          </p:cNvPr>
          <p:cNvSpPr txBox="1">
            <a:spLocks/>
          </p:cNvSpPr>
          <p:nvPr/>
        </p:nvSpPr>
        <p:spPr>
          <a:xfrm>
            <a:off x="920552" y="2023733"/>
            <a:ext cx="8280920" cy="4032448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00683F"/>
                </a:solidFill>
                <a:latin typeface="+mj-lt"/>
              </a:defRPr>
            </a:lvl1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sz="1400" b="1" dirty="0">
                <a:solidFill>
                  <a:schemeClr val="tx1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ALBIQUAL </a:t>
            </a:r>
            <a:r>
              <a:rPr lang="it-IT" sz="1400" dirty="0">
                <a:solidFill>
                  <a:schemeClr val="tx1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(Albo dei Costruttori Qualificati di Impianti Elettrici ed Elettronici),</a:t>
            </a:r>
            <a:r>
              <a:rPr lang="it-IT" sz="1400" b="1" dirty="0">
                <a:solidFill>
                  <a:schemeClr val="tx1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ANACI </a:t>
            </a:r>
            <a:r>
              <a:rPr lang="it-IT" sz="1400" dirty="0">
                <a:solidFill>
                  <a:schemeClr val="tx1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(Associazione Nazionale Amministratori Condominiali e Immobiliari),</a:t>
            </a:r>
            <a:r>
              <a:rPr lang="it-IT" sz="1400" b="1" dirty="0">
                <a:solidFill>
                  <a:schemeClr val="tx1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ANIE </a:t>
            </a:r>
            <a:r>
              <a:rPr lang="it-IT" sz="1400" dirty="0">
                <a:solidFill>
                  <a:schemeClr val="tx1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(Federazione Nazionale Imprese Elettrotecniche ed Elettroniche),</a:t>
            </a:r>
            <a:r>
              <a:rPr lang="it-IT" sz="1400" b="1" dirty="0">
                <a:solidFill>
                  <a:schemeClr val="tx1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ARAME </a:t>
            </a:r>
            <a:r>
              <a:rPr lang="it-IT" sz="1400" dirty="0">
                <a:solidFill>
                  <a:schemeClr val="tx1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(Associazione Nazionale Agenti e Rappresentanti Materiale Elettrico), </a:t>
            </a:r>
            <a:r>
              <a:rPr lang="it-IT" sz="1400" b="1" dirty="0">
                <a:solidFill>
                  <a:schemeClr val="tx1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CEI </a:t>
            </a:r>
            <a:r>
              <a:rPr lang="it-IT" sz="1400" dirty="0">
                <a:solidFill>
                  <a:schemeClr val="tx1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(Comitato Elettrotecnico Italiano),</a:t>
            </a:r>
            <a:r>
              <a:rPr lang="it-IT" sz="1400" b="1" dirty="0">
                <a:solidFill>
                  <a:schemeClr val="tx1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CNA </a:t>
            </a:r>
            <a:r>
              <a:rPr lang="it-IT" sz="1400" dirty="0">
                <a:solidFill>
                  <a:schemeClr val="tx1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(Confederazione Nazionale Artigianato e Piccola e Media Impresa), </a:t>
            </a:r>
            <a:r>
              <a:rPr lang="it-IT" sz="1400" b="1" dirty="0">
                <a:solidFill>
                  <a:schemeClr val="tx1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CNI </a:t>
            </a:r>
            <a:r>
              <a:rPr lang="it-IT" sz="1400" dirty="0">
                <a:solidFill>
                  <a:schemeClr val="tx1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(Consiglio Nazionale degli Ingegneri),</a:t>
            </a:r>
            <a:r>
              <a:rPr lang="it-IT" sz="1400" b="1" dirty="0">
                <a:solidFill>
                  <a:schemeClr val="tx1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CNPI </a:t>
            </a:r>
            <a:r>
              <a:rPr lang="it-IT" sz="1400" dirty="0">
                <a:solidFill>
                  <a:schemeClr val="tx1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(Consiglio Nazionale Periti Industriali e Periti Industriali Laureati),</a:t>
            </a:r>
            <a:r>
              <a:rPr lang="it-IT" sz="1400" b="1" dirty="0">
                <a:solidFill>
                  <a:schemeClr val="tx1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CONFARTIGIANATO ELETTRICISTI, ENEL, FME </a:t>
            </a:r>
            <a:r>
              <a:rPr lang="it-IT" sz="1400" dirty="0">
                <a:solidFill>
                  <a:schemeClr val="tx1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(Federazione Nazionale Grossisti e Distributori di Materiale Elettrico),</a:t>
            </a:r>
            <a:r>
              <a:rPr lang="it-IT" sz="1400" b="1" dirty="0">
                <a:solidFill>
                  <a:schemeClr val="tx1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IMQ </a:t>
            </a:r>
            <a:r>
              <a:rPr lang="it-IT" sz="1400" dirty="0">
                <a:solidFill>
                  <a:schemeClr val="tx1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(Istituto Italiano del Marchio di Qualità),</a:t>
            </a:r>
            <a:r>
              <a:rPr lang="it-IT" sz="1400" b="1" dirty="0">
                <a:solidFill>
                  <a:schemeClr val="tx1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UNAE </a:t>
            </a:r>
            <a:r>
              <a:rPr lang="it-IT" sz="1400" dirty="0">
                <a:solidFill>
                  <a:schemeClr val="tx1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(Istituto Nazionale di Qualificazione Imprese d’Installazione Impianti)</a:t>
            </a:r>
            <a:r>
              <a:rPr lang="it-IT" sz="1400" b="1" dirty="0">
                <a:solidFill>
                  <a:schemeClr val="tx1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, UTILITALIA </a:t>
            </a:r>
            <a:r>
              <a:rPr lang="it-IT" sz="1400" dirty="0">
                <a:solidFill>
                  <a:schemeClr val="tx1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(Federazione Imprese Ambientali, Energetiche ed Idriche),</a:t>
            </a:r>
            <a:r>
              <a:rPr lang="it-IT" sz="1400" b="1" dirty="0">
                <a:solidFill>
                  <a:schemeClr val="tx1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endParaRPr lang="it-IT" sz="16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sz="1400" dirty="0">
                <a:solidFill>
                  <a:schemeClr val="tx1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Partecipa in qualità di inviato:</a:t>
            </a:r>
            <a:r>
              <a:rPr lang="it-IT" sz="1400" b="1" dirty="0">
                <a:solidFill>
                  <a:schemeClr val="tx1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UNC </a:t>
            </a:r>
            <a:r>
              <a:rPr lang="it-IT" sz="1400" dirty="0">
                <a:solidFill>
                  <a:schemeClr val="tx1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(Unione Nazionale Consumatori).</a:t>
            </a:r>
            <a:endParaRPr lang="it-IT" sz="16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4373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5"/>
          <p:cNvSpPr txBox="1">
            <a:spLocks/>
          </p:cNvSpPr>
          <p:nvPr/>
        </p:nvSpPr>
        <p:spPr>
          <a:xfrm>
            <a:off x="344488" y="366776"/>
            <a:ext cx="7632848" cy="360040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00683F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300" b="1" i="0" u="none" strike="noStrike" kern="1200" cap="none" spc="0" normalizeH="0" baseline="0" noProof="0" dirty="0">
                <a:ln>
                  <a:noFill/>
                </a:ln>
                <a:solidFill>
                  <a:srgbClr val="00683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LIBRETTO PARTI COMUNI DEL CONDOMINIO</a:t>
            </a:r>
          </a:p>
        </p:txBody>
      </p:sp>
      <p:sp>
        <p:nvSpPr>
          <p:cNvPr id="4" name="Segnaposto numero diapositiva 5"/>
          <p:cNvSpPr txBox="1">
            <a:spLocks/>
          </p:cNvSpPr>
          <p:nvPr/>
        </p:nvSpPr>
        <p:spPr>
          <a:xfrm>
            <a:off x="344488" y="1052736"/>
            <a:ext cx="9217024" cy="5040560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00683F"/>
                </a:solidFill>
                <a:latin typeface="+mj-lt"/>
              </a:defRPr>
            </a:lvl1pPr>
          </a:lstStyle>
          <a:p>
            <a:pPr lvl="0" algn="l">
              <a:defRPr/>
            </a:pPr>
            <a:endParaRPr lang="it-IT" sz="1400" dirty="0">
              <a:solidFill>
                <a:schemeClr val="tx1"/>
              </a:solidFill>
            </a:endParaRPr>
          </a:p>
          <a:p>
            <a:pPr lvl="0" algn="just">
              <a:defRPr/>
            </a:pPr>
            <a:endParaRPr lang="it-IT" sz="1800" dirty="0">
              <a:solidFill>
                <a:schemeClr val="tx1"/>
              </a:solidFill>
            </a:endParaRPr>
          </a:p>
          <a:p>
            <a:pPr lvl="0" algn="just">
              <a:defRPr/>
            </a:pPr>
            <a:endParaRPr lang="it-IT" sz="1800" dirty="0">
              <a:solidFill>
                <a:schemeClr val="tx1"/>
              </a:solidFill>
            </a:endParaRPr>
          </a:p>
          <a:p>
            <a:pPr lvl="0" algn="just">
              <a:defRPr/>
            </a:pP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560512" y="1052736"/>
            <a:ext cx="8496944" cy="35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600" b="1" dirty="0">
                <a:ea typeface="Calibri"/>
                <a:cs typeface="Times New Roman"/>
              </a:rPr>
              <a:t> 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88DB579D-571C-4EDA-9ACE-7BBEBAADD6EF}"/>
              </a:ext>
            </a:extLst>
          </p:cNvPr>
          <p:cNvSpPr txBox="1">
            <a:spLocks/>
          </p:cNvSpPr>
          <p:nvPr/>
        </p:nvSpPr>
        <p:spPr>
          <a:xfrm>
            <a:off x="344488" y="836712"/>
            <a:ext cx="9217024" cy="5472608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00683F"/>
                </a:solidFill>
                <a:latin typeface="+mj-lt"/>
              </a:defRPr>
            </a:lvl1pPr>
          </a:lstStyle>
          <a:p>
            <a:pPr lvl="0" algn="just">
              <a:defRPr/>
            </a:pPr>
            <a:r>
              <a:rPr lang="it-IT" sz="2000" b="1" dirty="0">
                <a:solidFill>
                  <a:schemeClr val="tx1"/>
                </a:solidFill>
              </a:rPr>
              <a:t>IL LIBRETTO SARA’ COMPOSTO DA:</a:t>
            </a:r>
          </a:p>
          <a:p>
            <a:pPr lvl="0" algn="just">
              <a:defRPr/>
            </a:pPr>
            <a:endParaRPr lang="it-IT" sz="2000" b="1" dirty="0">
              <a:solidFill>
                <a:schemeClr val="tx1"/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q"/>
              <a:defRPr/>
            </a:pPr>
            <a:r>
              <a:rPr lang="it-IT" sz="1800" dirty="0">
                <a:solidFill>
                  <a:schemeClr val="tx1"/>
                </a:solidFill>
              </a:rPr>
              <a:t>ANAGRAFICA CONDOMINIO</a:t>
            </a:r>
          </a:p>
          <a:p>
            <a:pPr marL="342900" lvl="0" indent="-342900" algn="just">
              <a:buFont typeface="Wingdings" panose="05000000000000000000" pitchFamily="2" charset="2"/>
              <a:buChar char="q"/>
              <a:defRPr/>
            </a:pPr>
            <a:r>
              <a:rPr lang="it-IT" sz="1800" dirty="0">
                <a:solidFill>
                  <a:schemeClr val="tx1"/>
                </a:solidFill>
              </a:rPr>
              <a:t>DICHIARAZIONE DI CONFORMITA’/DICHIARAZIONE DI RISPONDENZA (*)</a:t>
            </a: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it-IT" sz="1800" dirty="0">
                <a:solidFill>
                  <a:schemeClr val="tx1"/>
                </a:solidFill>
              </a:rPr>
              <a:t>DATI IDENTIFICATIVI IMPRESA ABILITATA (DM n. 37/08)</a:t>
            </a: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it-IT" sz="1800" dirty="0">
                <a:solidFill>
                  <a:schemeClr val="tx1"/>
                </a:solidFill>
              </a:rPr>
              <a:t>DATI IDENTIFICATIVI DEL RESPONSABILE TECNICO DELL’IMPRESA ABILITATA</a:t>
            </a: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it-IT" sz="1800" dirty="0">
                <a:solidFill>
                  <a:schemeClr val="tx1"/>
                </a:solidFill>
              </a:rPr>
              <a:t>DATI IDENTIFICATIVI DEL TECNICO LIBERO PROFESSIONISTA (DM n. 37/08 – Art. 7)</a:t>
            </a: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it-IT" sz="1800" dirty="0">
                <a:solidFill>
                  <a:schemeClr val="tx1"/>
                </a:solidFill>
              </a:rPr>
              <a:t>DESCRIZIONE COSTRUTTIVA E DOTAZIONI IMPIANTO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it-IT" sz="1800" dirty="0">
                <a:solidFill>
                  <a:schemeClr val="tx1"/>
                </a:solidFill>
              </a:rPr>
              <a:t>RAPPORTO DELLA 1^ VERIFICA PERIODICA DELL’IMPIANTO ELETTRICO (Format)</a:t>
            </a:r>
          </a:p>
          <a:p>
            <a:pPr algn="l">
              <a:buNone/>
            </a:pPr>
            <a:r>
              <a:rPr lang="it-IT" sz="1800" dirty="0">
                <a:solidFill>
                  <a:schemeClr val="tx1"/>
                </a:solidFill>
              </a:rPr>
              <a:t>      (diversa dal rapporto di verifica iniziale da compilare con la DICO)</a:t>
            </a: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it-IT" sz="1800" dirty="0">
                <a:solidFill>
                  <a:schemeClr val="tx1"/>
                </a:solidFill>
              </a:rPr>
              <a:t>PROMEMORIA SCADENZE </a:t>
            </a: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it-IT" sz="1800" dirty="0">
                <a:solidFill>
                  <a:schemeClr val="tx1"/>
                </a:solidFill>
              </a:rPr>
              <a:t>VERIFICHE PERIODICHE (Format)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it-IT" sz="1800" dirty="0">
                <a:solidFill>
                  <a:schemeClr val="tx1"/>
                </a:solidFill>
              </a:rPr>
              <a:t>ELENCO ALLEGATI</a:t>
            </a:r>
          </a:p>
          <a:p>
            <a:pPr marL="342900" indent="-342900" algn="l">
              <a:buFont typeface="Wingdings" panose="05000000000000000000" pitchFamily="2" charset="2"/>
              <a:buChar char="q"/>
              <a:defRPr/>
            </a:pPr>
            <a:endParaRPr lang="it-IT" sz="2000" dirty="0">
              <a:solidFill>
                <a:schemeClr val="tx1"/>
              </a:solidFill>
            </a:endParaRPr>
          </a:p>
          <a:p>
            <a:pPr algn="l">
              <a:defRPr/>
            </a:pPr>
            <a:endParaRPr lang="it-IT" sz="2000" dirty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it-IT" sz="1600" dirty="0">
                <a:solidFill>
                  <a:schemeClr val="tx1"/>
                </a:solidFill>
              </a:rPr>
              <a:t>(*) </a:t>
            </a:r>
            <a:r>
              <a:rPr lang="it-IT" sz="1600" i="1" dirty="0">
                <a:solidFill>
                  <a:schemeClr val="tx1"/>
                </a:solidFill>
              </a:rPr>
              <a:t>Una delle due dichiarazioni deve essere presente nella documentazione dell’impianto e deve avere in allegato:</a:t>
            </a:r>
            <a:endParaRPr lang="it-IT" sz="1600" dirty="0">
              <a:solidFill>
                <a:schemeClr val="tx1"/>
              </a:solidFill>
            </a:endParaRPr>
          </a:p>
          <a:p>
            <a:pPr lvl="0" algn="just">
              <a:buNone/>
            </a:pPr>
            <a:r>
              <a:rPr lang="it-IT" sz="1600" i="1" dirty="0">
                <a:solidFill>
                  <a:schemeClr val="tx1"/>
                </a:solidFill>
              </a:rPr>
              <a:t>- nella Dichiarazione di Conformità, il rapporto di verifica iniziale;</a:t>
            </a:r>
            <a:endParaRPr lang="it-IT" sz="1600" dirty="0">
              <a:solidFill>
                <a:schemeClr val="tx1"/>
              </a:solidFill>
            </a:endParaRPr>
          </a:p>
          <a:p>
            <a:pPr lvl="0" algn="just">
              <a:buNone/>
            </a:pPr>
            <a:r>
              <a:rPr lang="it-IT" sz="1600" i="1" dirty="0">
                <a:solidFill>
                  <a:schemeClr val="tx1"/>
                </a:solidFill>
              </a:rPr>
              <a:t>- nella Dichiarazione di Rispondenza, i documenti attestanti i controlli eseguiti</a:t>
            </a:r>
          </a:p>
          <a:p>
            <a:pPr marL="342900" lvl="0" indent="-342900" algn="just">
              <a:buFont typeface="Wingdings" panose="05000000000000000000" pitchFamily="2" charset="2"/>
              <a:buChar char="q"/>
              <a:defRPr/>
            </a:pPr>
            <a:endParaRPr lang="it-IT" sz="2000" dirty="0">
              <a:solidFill>
                <a:schemeClr val="tx1"/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q"/>
              <a:defRPr/>
            </a:pPr>
            <a:endParaRPr lang="it-IT" sz="2000" dirty="0">
              <a:solidFill>
                <a:schemeClr val="tx1"/>
              </a:solidFill>
            </a:endParaRPr>
          </a:p>
          <a:p>
            <a:endParaRPr lang="it-IT" sz="1800" dirty="0">
              <a:solidFill>
                <a:schemeClr val="tx1"/>
              </a:solidFill>
            </a:endParaRPr>
          </a:p>
          <a:p>
            <a:pPr lvl="0" algn="just">
              <a:defRPr/>
            </a:pPr>
            <a:endParaRPr lang="it-IT" sz="1800" dirty="0">
              <a:solidFill>
                <a:schemeClr val="tx1"/>
              </a:solidFill>
              <a:latin typeface="+mn-lt"/>
            </a:endParaRPr>
          </a:p>
          <a:p>
            <a:pPr lvl="0" algn="just">
              <a:defRPr/>
            </a:pPr>
            <a:endParaRPr lang="it-IT" sz="1800" dirty="0">
              <a:solidFill>
                <a:schemeClr val="tx1"/>
              </a:solidFill>
              <a:latin typeface="+mn-lt"/>
            </a:endParaRPr>
          </a:p>
          <a:p>
            <a:pPr lvl="0" algn="just">
              <a:defRPr/>
            </a:pPr>
            <a:endParaRPr lang="it-IT" sz="1400" dirty="0">
              <a:solidFill>
                <a:schemeClr val="tx1"/>
              </a:solidFill>
            </a:endParaRPr>
          </a:p>
          <a:p>
            <a:pPr lvl="0" algn="just">
              <a:defRPr/>
            </a:pPr>
            <a:endParaRPr lang="it-IT" sz="1400" dirty="0">
              <a:solidFill>
                <a:schemeClr val="tx1"/>
              </a:solidFill>
            </a:endParaRPr>
          </a:p>
          <a:p>
            <a:pPr lvl="0" algn="just">
              <a:defRPr/>
            </a:pPr>
            <a:endParaRPr lang="it-IT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1519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5"/>
          <p:cNvSpPr txBox="1">
            <a:spLocks/>
          </p:cNvSpPr>
          <p:nvPr/>
        </p:nvSpPr>
        <p:spPr>
          <a:xfrm>
            <a:off x="344488" y="366776"/>
            <a:ext cx="7632848" cy="360040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00683F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300" b="1" i="0" u="none" strike="noStrike" kern="1200" cap="none" spc="0" normalizeH="0" baseline="0" noProof="0" dirty="0">
                <a:ln>
                  <a:noFill/>
                </a:ln>
                <a:solidFill>
                  <a:srgbClr val="00683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LIBRETTO PARTI COMUNI DEL CONDOMINIO</a:t>
            </a:r>
          </a:p>
        </p:txBody>
      </p:sp>
      <p:sp>
        <p:nvSpPr>
          <p:cNvPr id="4" name="Segnaposto numero diapositiva 5"/>
          <p:cNvSpPr txBox="1">
            <a:spLocks/>
          </p:cNvSpPr>
          <p:nvPr/>
        </p:nvSpPr>
        <p:spPr>
          <a:xfrm>
            <a:off x="344488" y="1052736"/>
            <a:ext cx="9217024" cy="5040560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00683F"/>
                </a:solidFill>
                <a:latin typeface="+mj-lt"/>
              </a:defRPr>
            </a:lvl1pPr>
          </a:lstStyle>
          <a:p>
            <a:pPr lvl="0" algn="l">
              <a:defRPr/>
            </a:pPr>
            <a:endParaRPr lang="it-IT" sz="1400" dirty="0">
              <a:solidFill>
                <a:schemeClr val="tx1"/>
              </a:solidFill>
            </a:endParaRPr>
          </a:p>
          <a:p>
            <a:pPr lvl="0" algn="just">
              <a:defRPr/>
            </a:pPr>
            <a:endParaRPr lang="it-IT" sz="1800" dirty="0">
              <a:solidFill>
                <a:schemeClr val="tx1"/>
              </a:solidFill>
            </a:endParaRPr>
          </a:p>
          <a:p>
            <a:pPr lvl="0" algn="just">
              <a:defRPr/>
            </a:pPr>
            <a:endParaRPr lang="it-IT" sz="1800" dirty="0">
              <a:solidFill>
                <a:schemeClr val="tx1"/>
              </a:solidFill>
            </a:endParaRPr>
          </a:p>
          <a:p>
            <a:pPr lvl="0" algn="just">
              <a:defRPr/>
            </a:pP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560512" y="1052736"/>
            <a:ext cx="8496944" cy="35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600" b="1" dirty="0">
                <a:ea typeface="Calibri"/>
                <a:cs typeface="Times New Roman"/>
              </a:rPr>
              <a:t> 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88DB579D-571C-4EDA-9ACE-7BBEBAADD6EF}"/>
              </a:ext>
            </a:extLst>
          </p:cNvPr>
          <p:cNvSpPr txBox="1">
            <a:spLocks/>
          </p:cNvSpPr>
          <p:nvPr/>
        </p:nvSpPr>
        <p:spPr>
          <a:xfrm>
            <a:off x="344488" y="1628800"/>
            <a:ext cx="9217024" cy="5472608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00683F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it-IT" sz="2000" b="1" dirty="0">
                <a:solidFill>
                  <a:schemeClr val="tx1"/>
                </a:solidFill>
              </a:rPr>
              <a:t>CITAZIONE </a:t>
            </a:r>
            <a:r>
              <a:rPr lang="it-IT" sz="2000" b="1" dirty="0"/>
              <a:t>PROSIEL</a:t>
            </a:r>
          </a:p>
          <a:p>
            <a:pPr lvl="0" algn="just">
              <a:defRPr/>
            </a:pPr>
            <a:endParaRPr lang="it-IT" sz="2000" b="1" u="sng" dirty="0">
              <a:solidFill>
                <a:srgbClr val="006600"/>
              </a:solidFill>
            </a:endParaRPr>
          </a:p>
          <a:p>
            <a:pPr algn="just"/>
            <a:r>
              <a:rPr lang="it-IT" b="1" dirty="0">
                <a:solidFill>
                  <a:schemeClr val="tx1"/>
                </a:solidFill>
              </a:rPr>
              <a:t>“</a:t>
            </a:r>
            <a:r>
              <a:rPr lang="it-IT" sz="1800" b="1" dirty="0">
                <a:solidFill>
                  <a:srgbClr val="FF0000"/>
                </a:solidFill>
                <a:latin typeface="+mn-lt"/>
              </a:rPr>
              <a:t>Questa importante pubblicazione </a:t>
            </a:r>
            <a:r>
              <a:rPr lang="it-IT" sz="1800" b="1" dirty="0">
                <a:solidFill>
                  <a:schemeClr val="tx1"/>
                </a:solidFill>
                <a:latin typeface="+mn-lt"/>
              </a:rPr>
              <a:t>non ha la pretesa di risolvere tutte le “problematiche” del settore, ma se osservata attentamente da parte di tutti i cittadini che vivono in condominio, circa 40 milioni, e degli amministratori immobiliari e condominiali, sicuramente </a:t>
            </a:r>
            <a:r>
              <a:rPr lang="it-IT" sz="1800" b="1" dirty="0">
                <a:solidFill>
                  <a:srgbClr val="FF0000"/>
                </a:solidFill>
                <a:latin typeface="+mn-lt"/>
              </a:rPr>
              <a:t>contribuirà a garantire e aumentare la sicurezza, risparmiare spese a carico della comunità e vivere in una casa più efficiente energeticamente e più sicura</a:t>
            </a:r>
            <a:r>
              <a:rPr lang="it-IT" sz="1800" b="1" dirty="0">
                <a:solidFill>
                  <a:schemeClr val="tx1"/>
                </a:solidFill>
                <a:latin typeface="+mn-lt"/>
              </a:rPr>
              <a:t>”.</a:t>
            </a:r>
            <a:endParaRPr lang="it-IT" sz="1800" dirty="0">
              <a:solidFill>
                <a:schemeClr val="tx1"/>
              </a:solidFill>
              <a:latin typeface="+mn-lt"/>
            </a:endParaRPr>
          </a:p>
          <a:p>
            <a:r>
              <a:rPr lang="it-IT" b="1" dirty="0"/>
              <a:t> </a:t>
            </a:r>
            <a:endParaRPr lang="it-IT" dirty="0"/>
          </a:p>
          <a:p>
            <a:endParaRPr lang="it-IT" sz="1800" dirty="0">
              <a:solidFill>
                <a:schemeClr val="tx1"/>
              </a:solidFill>
            </a:endParaRPr>
          </a:p>
          <a:p>
            <a:pPr lvl="0" algn="just">
              <a:defRPr/>
            </a:pPr>
            <a:endParaRPr lang="it-IT" sz="1800" dirty="0">
              <a:solidFill>
                <a:schemeClr val="tx1"/>
              </a:solidFill>
              <a:latin typeface="+mn-lt"/>
            </a:endParaRPr>
          </a:p>
          <a:p>
            <a:pPr lvl="0" algn="just">
              <a:defRPr/>
            </a:pPr>
            <a:endParaRPr lang="it-IT" sz="1800" dirty="0">
              <a:solidFill>
                <a:schemeClr val="tx1"/>
              </a:solidFill>
              <a:latin typeface="+mn-lt"/>
            </a:endParaRPr>
          </a:p>
          <a:p>
            <a:pPr lvl="0" algn="just">
              <a:defRPr/>
            </a:pPr>
            <a:endParaRPr lang="it-IT" sz="1400" dirty="0">
              <a:solidFill>
                <a:schemeClr val="tx1"/>
              </a:solidFill>
            </a:endParaRPr>
          </a:p>
          <a:p>
            <a:pPr lvl="0" algn="just">
              <a:defRPr/>
            </a:pPr>
            <a:endParaRPr lang="it-IT" sz="1400" dirty="0">
              <a:solidFill>
                <a:schemeClr val="tx1"/>
              </a:solidFill>
            </a:endParaRPr>
          </a:p>
          <a:p>
            <a:pPr lvl="0" algn="just">
              <a:defRPr/>
            </a:pPr>
            <a:endParaRPr lang="it-IT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9819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5"/>
          <p:cNvSpPr txBox="1">
            <a:spLocks/>
          </p:cNvSpPr>
          <p:nvPr/>
        </p:nvSpPr>
        <p:spPr>
          <a:xfrm>
            <a:off x="344488" y="366776"/>
            <a:ext cx="7632848" cy="360040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00683F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300" b="1" i="0" u="none" strike="noStrike" kern="1200" cap="none" spc="0" normalizeH="0" baseline="0" noProof="0" dirty="0">
                <a:ln>
                  <a:noFill/>
                </a:ln>
                <a:solidFill>
                  <a:srgbClr val="00683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APP LIBRETTO D’IMPIANTO</a:t>
            </a:r>
            <a:r>
              <a:rPr kumimoji="0" lang="it-IT" sz="2300" b="1" i="0" u="none" strike="noStrike" kern="1200" cap="none" spc="0" normalizeH="0" noProof="0" dirty="0">
                <a:ln>
                  <a:noFill/>
                </a:ln>
                <a:solidFill>
                  <a:srgbClr val="00683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ELETTRICO</a:t>
            </a:r>
            <a:endParaRPr kumimoji="0" lang="it-IT" sz="2300" b="1" i="0" u="none" strike="noStrike" kern="1200" cap="none" spc="0" normalizeH="0" baseline="0" noProof="0" dirty="0">
              <a:ln>
                <a:noFill/>
              </a:ln>
              <a:solidFill>
                <a:srgbClr val="00683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Segnaposto numero diapositiva 5"/>
          <p:cNvSpPr txBox="1">
            <a:spLocks/>
          </p:cNvSpPr>
          <p:nvPr/>
        </p:nvSpPr>
        <p:spPr>
          <a:xfrm>
            <a:off x="344488" y="3068960"/>
            <a:ext cx="9217024" cy="1728192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00683F"/>
                </a:solidFill>
                <a:latin typeface="+mj-lt"/>
              </a:defRPr>
            </a:lvl1pPr>
          </a:lstStyle>
          <a:p>
            <a:pPr lvl="0">
              <a:defRPr/>
            </a:pPr>
            <a:endParaRPr lang="it-IT" sz="1400" dirty="0">
              <a:solidFill>
                <a:schemeClr val="tx1"/>
              </a:solidFill>
            </a:endParaRPr>
          </a:p>
          <a:p>
            <a:pPr lvl="0">
              <a:defRPr/>
            </a:pPr>
            <a:endParaRPr lang="it-IT" sz="1400" dirty="0">
              <a:solidFill>
                <a:schemeClr val="tx1"/>
              </a:solidFill>
            </a:endParaRPr>
          </a:p>
          <a:p>
            <a:pPr lvl="0">
              <a:defRPr/>
            </a:pPr>
            <a:r>
              <a:rPr lang="it-IT" sz="3600" u="sng" dirty="0">
                <a:solidFill>
                  <a:schemeClr val="tx1"/>
                </a:solidFill>
              </a:rPr>
              <a:t>Grazie per l’attenzione</a:t>
            </a:r>
            <a:endParaRPr lang="it-IT" sz="3600" dirty="0">
              <a:solidFill>
                <a:schemeClr val="tx1"/>
              </a:solidFill>
            </a:endParaRPr>
          </a:p>
          <a:p>
            <a:pPr lvl="0">
              <a:defRPr/>
            </a:pPr>
            <a:endParaRPr lang="it-IT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20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5"/>
          <p:cNvSpPr txBox="1">
            <a:spLocks/>
          </p:cNvSpPr>
          <p:nvPr/>
        </p:nvSpPr>
        <p:spPr>
          <a:xfrm>
            <a:off x="344488" y="366776"/>
            <a:ext cx="7632848" cy="360040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00683F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300" b="1" i="0" u="none" strike="noStrike" kern="1200" cap="none" spc="0" normalizeH="0" baseline="0" noProof="0" dirty="0">
                <a:ln>
                  <a:noFill/>
                </a:ln>
                <a:solidFill>
                  <a:srgbClr val="00683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APP LIBRETTO D’IMPIANTO ELETTRICO</a:t>
            </a:r>
          </a:p>
        </p:txBody>
      </p:sp>
      <p:sp>
        <p:nvSpPr>
          <p:cNvPr id="4" name="Segnaposto numero diapositiva 5"/>
          <p:cNvSpPr txBox="1">
            <a:spLocks/>
          </p:cNvSpPr>
          <p:nvPr/>
        </p:nvSpPr>
        <p:spPr>
          <a:xfrm>
            <a:off x="344488" y="1052736"/>
            <a:ext cx="9217024" cy="5184576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00683F"/>
                </a:solidFill>
                <a:latin typeface="+mj-lt"/>
              </a:defRPr>
            </a:lvl1pPr>
          </a:lstStyle>
          <a:p>
            <a:pPr lvl="0" algn="just">
              <a:defRPr/>
            </a:pPr>
            <a:r>
              <a:rPr lang="it-IT" sz="1800" b="1" u="sng" dirty="0"/>
              <a:t>PERCHÉ IL </a:t>
            </a:r>
            <a:r>
              <a:rPr lang="it-IT" sz="1800" b="1" u="sng" dirty="0">
                <a:solidFill>
                  <a:srgbClr val="006600"/>
                </a:solidFill>
              </a:rPr>
              <a:t>LIBRETTO</a:t>
            </a:r>
            <a:r>
              <a:rPr lang="it-IT" sz="1800" b="1" u="sng" dirty="0"/>
              <a:t> </a:t>
            </a:r>
          </a:p>
          <a:p>
            <a:pPr lvl="0" algn="just">
              <a:defRPr/>
            </a:pPr>
            <a:endParaRPr lang="it-IT" sz="1800" b="1" u="sng" dirty="0">
              <a:solidFill>
                <a:schemeClr val="tx1"/>
              </a:solidFill>
            </a:endParaRPr>
          </a:p>
          <a:p>
            <a:pPr lvl="0" algn="just">
              <a:defRPr/>
            </a:pPr>
            <a:r>
              <a:rPr lang="it-IT" sz="1800" dirty="0">
                <a:solidFill>
                  <a:schemeClr val="tx1"/>
                </a:solidFill>
              </a:rPr>
              <a:t>Lo prevede il </a:t>
            </a:r>
            <a:r>
              <a:rPr lang="it-IT" sz="1800" dirty="0">
                <a:solidFill>
                  <a:srgbClr val="FF0000"/>
                </a:solidFill>
              </a:rPr>
              <a:t>DM 37/2008 </a:t>
            </a:r>
            <a:r>
              <a:rPr lang="it-IT" sz="1800" dirty="0">
                <a:solidFill>
                  <a:schemeClr val="tx1"/>
                </a:solidFill>
              </a:rPr>
              <a:t>richiedendo all’impresa installatrice di consegnare oltre alla </a:t>
            </a:r>
            <a:r>
              <a:rPr lang="it-IT" sz="1800" dirty="0">
                <a:solidFill>
                  <a:srgbClr val="0070C0"/>
                </a:solidFill>
              </a:rPr>
              <a:t>DICO</a:t>
            </a:r>
            <a:r>
              <a:rPr lang="it-IT" sz="1800" dirty="0">
                <a:solidFill>
                  <a:schemeClr val="tx1"/>
                </a:solidFill>
              </a:rPr>
              <a:t> (o alla </a:t>
            </a:r>
            <a:r>
              <a:rPr lang="it-IT" sz="1800" dirty="0">
                <a:solidFill>
                  <a:srgbClr val="0070C0"/>
                </a:solidFill>
              </a:rPr>
              <a:t>DIRI</a:t>
            </a:r>
            <a:r>
              <a:rPr lang="it-IT" sz="1800" dirty="0">
                <a:solidFill>
                  <a:schemeClr val="tx1"/>
                </a:solidFill>
              </a:rPr>
              <a:t>), i documenti attestanti la SICUREZZA, la MANUTENZIONE e la GESTIONE dell’impianto realizzato, relativamente alle apparecchiature fisse e a tutti i componenti elettrici presenti nel sistema stesso.</a:t>
            </a:r>
          </a:p>
          <a:p>
            <a:pPr lvl="0" algn="just">
              <a:defRPr/>
            </a:pPr>
            <a:endParaRPr lang="it-IT" sz="1400" dirty="0">
              <a:solidFill>
                <a:schemeClr val="tx1"/>
              </a:solidFill>
            </a:endParaRPr>
          </a:p>
          <a:p>
            <a:pPr lvl="0" algn="just">
              <a:defRPr/>
            </a:pPr>
            <a:r>
              <a:rPr lang="it-IT" sz="1800" dirty="0">
                <a:solidFill>
                  <a:schemeClr val="tx1"/>
                </a:solidFill>
              </a:rPr>
              <a:t>E’ predisposto per raccogliere le </a:t>
            </a:r>
            <a:r>
              <a:rPr lang="it-IT" sz="1800" dirty="0">
                <a:solidFill>
                  <a:srgbClr val="FF0000"/>
                </a:solidFill>
              </a:rPr>
              <a:t>istruzioni d’uso e manutenzione </a:t>
            </a:r>
            <a:r>
              <a:rPr lang="it-IT" sz="1800" dirty="0">
                <a:solidFill>
                  <a:schemeClr val="tx1"/>
                </a:solidFill>
              </a:rPr>
              <a:t>delle apparecchiature che formano l’impianto, le relative </a:t>
            </a:r>
            <a:r>
              <a:rPr lang="it-IT" sz="1800" dirty="0">
                <a:solidFill>
                  <a:srgbClr val="FF0000"/>
                </a:solidFill>
              </a:rPr>
              <a:t>garanzie</a:t>
            </a:r>
            <a:r>
              <a:rPr lang="it-IT" sz="1800" dirty="0">
                <a:solidFill>
                  <a:schemeClr val="tx1"/>
                </a:solidFill>
              </a:rPr>
              <a:t> e </a:t>
            </a:r>
            <a:r>
              <a:rPr lang="it-IT" sz="1800" dirty="0">
                <a:solidFill>
                  <a:srgbClr val="FF0000"/>
                </a:solidFill>
              </a:rPr>
              <a:t>ogni informazione </a:t>
            </a:r>
            <a:r>
              <a:rPr lang="it-IT" sz="1800" dirty="0">
                <a:solidFill>
                  <a:schemeClr val="tx1"/>
                </a:solidFill>
              </a:rPr>
              <a:t>fornita dall’impresa installatrice per la sua migliore gestione affinché l’utente utilizzatore adempia ai suoi OBBLIGHI e ottenga dall’impianto le migliori prestazioni in  termini di sicurezza, risparmio elettrico ed efficientamento energetico.</a:t>
            </a:r>
          </a:p>
          <a:p>
            <a:pPr lvl="0" algn="just">
              <a:defRPr/>
            </a:pPr>
            <a:endParaRPr lang="it-IT" sz="1800" dirty="0">
              <a:solidFill>
                <a:schemeClr val="tx1"/>
              </a:solidFill>
            </a:endParaRPr>
          </a:p>
          <a:p>
            <a:pPr lvl="0" algn="just">
              <a:defRPr/>
            </a:pPr>
            <a:r>
              <a:rPr lang="it-IT" sz="1800" dirty="0">
                <a:solidFill>
                  <a:schemeClr val="tx1"/>
                </a:solidFill>
              </a:rPr>
              <a:t>Infatti, il Libretto cartaceo consegnato all’utente finale contiene tre tipologie di</a:t>
            </a:r>
            <a:r>
              <a:rPr lang="it-IT" sz="1800" dirty="0">
                <a:solidFill>
                  <a:srgbClr val="FF0000"/>
                </a:solidFill>
              </a:rPr>
              <a:t> vignette</a:t>
            </a:r>
            <a:r>
              <a:rPr lang="it-IT" sz="1800" dirty="0">
                <a:solidFill>
                  <a:schemeClr val="tx1"/>
                </a:solidFill>
              </a:rPr>
              <a:t>, denominate: 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  <a:defRPr/>
            </a:pPr>
            <a:r>
              <a:rPr lang="it-IT" sz="1800" dirty="0">
                <a:solidFill>
                  <a:schemeClr val="tx1"/>
                </a:solidFill>
              </a:rPr>
              <a:t>Per la</a:t>
            </a:r>
            <a:r>
              <a:rPr lang="it-IT" sz="1800" dirty="0">
                <a:solidFill>
                  <a:srgbClr val="FF0000"/>
                </a:solidFill>
              </a:rPr>
              <a:t> Sicurezza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  <a:defRPr/>
            </a:pPr>
            <a:r>
              <a:rPr lang="it-IT" sz="1800" dirty="0">
                <a:solidFill>
                  <a:schemeClr val="tx1"/>
                </a:solidFill>
              </a:rPr>
              <a:t>Per il </a:t>
            </a:r>
            <a:r>
              <a:rPr lang="it-IT" sz="1800" dirty="0">
                <a:solidFill>
                  <a:srgbClr val="FF0000"/>
                </a:solidFill>
              </a:rPr>
              <a:t>risparmio energetico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  <a:defRPr/>
            </a:pPr>
            <a:r>
              <a:rPr lang="it-IT" sz="1800" dirty="0">
                <a:solidFill>
                  <a:srgbClr val="FF0000"/>
                </a:solidFill>
              </a:rPr>
              <a:t>Consigli utili</a:t>
            </a:r>
          </a:p>
          <a:p>
            <a:pPr lvl="0" algn="just">
              <a:defRPr/>
            </a:pPr>
            <a:endParaRPr lang="it-IT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353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5"/>
          <p:cNvSpPr txBox="1">
            <a:spLocks/>
          </p:cNvSpPr>
          <p:nvPr/>
        </p:nvSpPr>
        <p:spPr>
          <a:xfrm>
            <a:off x="344488" y="366776"/>
            <a:ext cx="7632848" cy="360040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00683F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300" b="1" i="0" u="none" strike="noStrike" kern="1200" cap="none" spc="0" normalizeH="0" baseline="0" noProof="0" dirty="0">
                <a:ln>
                  <a:noFill/>
                </a:ln>
                <a:solidFill>
                  <a:srgbClr val="00683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APP LIBRETTO D’IMPIANTO ELETTRICO</a:t>
            </a:r>
          </a:p>
        </p:txBody>
      </p:sp>
      <p:sp>
        <p:nvSpPr>
          <p:cNvPr id="4" name="Segnaposto numero diapositiva 5"/>
          <p:cNvSpPr txBox="1">
            <a:spLocks/>
          </p:cNvSpPr>
          <p:nvPr/>
        </p:nvSpPr>
        <p:spPr>
          <a:xfrm>
            <a:off x="344488" y="1052736"/>
            <a:ext cx="9217024" cy="5184576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00683F"/>
                </a:solidFill>
                <a:latin typeface="+mj-lt"/>
              </a:defRPr>
            </a:lvl1pPr>
          </a:lstStyle>
          <a:p>
            <a:pPr lvl="0" algn="just">
              <a:defRPr/>
            </a:pPr>
            <a:r>
              <a:rPr lang="it-IT" sz="1800" b="1" u="sng" dirty="0"/>
              <a:t>PERCHÉ</a:t>
            </a:r>
            <a:r>
              <a:rPr lang="it-IT" sz="1800" b="1" u="sng" dirty="0">
                <a:solidFill>
                  <a:srgbClr val="006600"/>
                </a:solidFill>
              </a:rPr>
              <a:t> L’APP</a:t>
            </a:r>
          </a:p>
          <a:p>
            <a:pPr lvl="0" algn="just">
              <a:defRPr/>
            </a:pPr>
            <a:endParaRPr lang="it-IT" sz="1800" u="sng" dirty="0">
              <a:solidFill>
                <a:srgbClr val="006600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  <a:defRPr/>
            </a:pPr>
            <a:r>
              <a:rPr lang="it-IT" sz="1800" dirty="0">
                <a:solidFill>
                  <a:schemeClr val="tx1"/>
                </a:solidFill>
              </a:rPr>
              <a:t>E’ una</a:t>
            </a:r>
            <a:r>
              <a:rPr lang="it-IT" sz="1800" dirty="0">
                <a:solidFill>
                  <a:srgbClr val="FF0000"/>
                </a:solidFill>
              </a:rPr>
              <a:t> evoluzione </a:t>
            </a:r>
            <a:r>
              <a:rPr lang="it-IT" sz="1800" dirty="0">
                <a:solidFill>
                  <a:schemeClr val="tx1"/>
                </a:solidFill>
              </a:rPr>
              <a:t>del libretto</a:t>
            </a:r>
            <a:r>
              <a:rPr lang="it-IT" sz="1800" dirty="0">
                <a:solidFill>
                  <a:srgbClr val="FF0000"/>
                </a:solidFill>
              </a:rPr>
              <a:t> cartaceo </a:t>
            </a:r>
            <a:r>
              <a:rPr lang="it-IT" sz="1800" dirty="0">
                <a:solidFill>
                  <a:schemeClr val="tx1"/>
                </a:solidFill>
              </a:rPr>
              <a:t>dopo tre edizioni.</a:t>
            </a:r>
          </a:p>
          <a:p>
            <a:pPr lvl="0" algn="just">
              <a:defRPr/>
            </a:pPr>
            <a:endParaRPr lang="it-IT" sz="1800" dirty="0">
              <a:solidFill>
                <a:schemeClr val="tx1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  <a:defRPr/>
            </a:pPr>
            <a:r>
              <a:rPr lang="it-IT" sz="1800" dirty="0">
                <a:solidFill>
                  <a:srgbClr val="006600"/>
                </a:solidFill>
              </a:rPr>
              <a:t>PROSIEL </a:t>
            </a:r>
            <a:r>
              <a:rPr lang="it-IT" sz="1800" dirty="0">
                <a:solidFill>
                  <a:schemeClr val="tx1"/>
                </a:solidFill>
              </a:rPr>
              <a:t> voleva stare al passo con i tempi della </a:t>
            </a:r>
            <a:r>
              <a:rPr lang="it-IT" sz="1800" dirty="0">
                <a:solidFill>
                  <a:srgbClr val="FF0000"/>
                </a:solidFill>
              </a:rPr>
              <a:t>digitalizzazione</a:t>
            </a:r>
            <a:r>
              <a:rPr lang="it-IT" sz="1800" dirty="0">
                <a:solidFill>
                  <a:schemeClr val="tx1"/>
                </a:solidFill>
              </a:rPr>
              <a:t> degli strumenti da lavoro.</a:t>
            </a:r>
          </a:p>
          <a:p>
            <a:pPr lvl="0" algn="just">
              <a:defRPr/>
            </a:pPr>
            <a:endParaRPr lang="it-IT" sz="1800" dirty="0">
              <a:solidFill>
                <a:schemeClr val="tx1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  <a:defRPr/>
            </a:pPr>
            <a:r>
              <a:rPr lang="it-IT" sz="1800" dirty="0">
                <a:solidFill>
                  <a:schemeClr val="tx1"/>
                </a:solidFill>
              </a:rPr>
              <a:t>Di più </a:t>
            </a:r>
            <a:r>
              <a:rPr lang="it-IT" sz="1800" dirty="0">
                <a:solidFill>
                  <a:srgbClr val="FF0000"/>
                </a:solidFill>
              </a:rPr>
              <a:t>facile compilazione</a:t>
            </a:r>
            <a:r>
              <a:rPr lang="it-IT" sz="1800" dirty="0">
                <a:solidFill>
                  <a:schemeClr val="tx1"/>
                </a:solidFill>
              </a:rPr>
              <a:t>.</a:t>
            </a:r>
          </a:p>
          <a:p>
            <a:pPr lvl="0" algn="just">
              <a:defRPr/>
            </a:pPr>
            <a:endParaRPr lang="it-IT" sz="1800" dirty="0">
              <a:solidFill>
                <a:schemeClr val="tx1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  <a:defRPr/>
            </a:pPr>
            <a:r>
              <a:rPr lang="it-IT" sz="1800" dirty="0">
                <a:solidFill>
                  <a:srgbClr val="FF0000"/>
                </a:solidFill>
              </a:rPr>
              <a:t>Sempre nella disponibilità </a:t>
            </a:r>
            <a:r>
              <a:rPr lang="it-IT" sz="1800" dirty="0">
                <a:solidFill>
                  <a:schemeClr val="tx1"/>
                </a:solidFill>
              </a:rPr>
              <a:t>sia dell’amministratore che dei dipendenti abilitati dell’impresa.</a:t>
            </a:r>
          </a:p>
          <a:p>
            <a:pPr lvl="0" algn="just">
              <a:defRPr/>
            </a:pPr>
            <a:endParaRPr lang="it-IT" sz="1800" dirty="0">
              <a:solidFill>
                <a:schemeClr val="tx1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  <a:defRPr/>
            </a:pPr>
            <a:r>
              <a:rPr lang="it-IT" sz="1800" dirty="0">
                <a:solidFill>
                  <a:schemeClr val="tx1"/>
                </a:solidFill>
              </a:rPr>
              <a:t>Facilmente </a:t>
            </a:r>
            <a:r>
              <a:rPr lang="it-IT" sz="1800" dirty="0">
                <a:solidFill>
                  <a:srgbClr val="FF0000"/>
                </a:solidFill>
              </a:rPr>
              <a:t>scaricabile</a:t>
            </a:r>
            <a:r>
              <a:rPr lang="it-IT" sz="1800" dirty="0">
                <a:solidFill>
                  <a:schemeClr val="tx1"/>
                </a:solidFill>
              </a:rPr>
              <a:t>, </a:t>
            </a:r>
            <a:r>
              <a:rPr lang="it-IT" sz="1800" dirty="0">
                <a:solidFill>
                  <a:srgbClr val="FF0000"/>
                </a:solidFill>
              </a:rPr>
              <a:t>aggiornabile</a:t>
            </a:r>
            <a:r>
              <a:rPr lang="it-IT" sz="1800" dirty="0">
                <a:solidFill>
                  <a:schemeClr val="tx1"/>
                </a:solidFill>
              </a:rPr>
              <a:t> e di facile utilizzo </a:t>
            </a:r>
            <a:r>
              <a:rPr lang="it-IT" sz="1800" dirty="0">
                <a:solidFill>
                  <a:srgbClr val="FF0000"/>
                </a:solidFill>
              </a:rPr>
              <a:t>( + </a:t>
            </a:r>
            <a:r>
              <a:rPr lang="it-IT" sz="1800" dirty="0">
                <a:solidFill>
                  <a:srgbClr val="0070C0"/>
                </a:solidFill>
              </a:rPr>
              <a:t>DICO</a:t>
            </a:r>
            <a:r>
              <a:rPr lang="it-IT" sz="1800" dirty="0">
                <a:solidFill>
                  <a:srgbClr val="FF0000"/>
                </a:solidFill>
              </a:rPr>
              <a:t> e </a:t>
            </a:r>
            <a:r>
              <a:rPr lang="it-IT" sz="1800" dirty="0" err="1">
                <a:solidFill>
                  <a:srgbClr val="0070C0"/>
                </a:solidFill>
              </a:rPr>
              <a:t>DIRI</a:t>
            </a:r>
            <a:r>
              <a:rPr lang="it-IT" sz="1800" dirty="0" err="1">
                <a:solidFill>
                  <a:srgbClr val="FF0000"/>
                </a:solidFill>
              </a:rPr>
              <a:t>…</a:t>
            </a:r>
            <a:r>
              <a:rPr lang="it-IT" sz="1800" dirty="0">
                <a:solidFill>
                  <a:srgbClr val="FF0000"/>
                </a:solidFill>
              </a:rPr>
              <a:t> </a:t>
            </a:r>
            <a:r>
              <a:rPr lang="it-IT" sz="1800" dirty="0">
                <a:solidFill>
                  <a:schemeClr val="tx1"/>
                </a:solidFill>
              </a:rPr>
              <a:t>)</a:t>
            </a:r>
          </a:p>
          <a:p>
            <a:pPr lvl="0" algn="just">
              <a:defRPr/>
            </a:pPr>
            <a:endParaRPr lang="it-IT" sz="1800" dirty="0">
              <a:solidFill>
                <a:schemeClr val="tx1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  <a:defRPr/>
            </a:pPr>
            <a:r>
              <a:rPr lang="it-IT" sz="1800" dirty="0">
                <a:solidFill>
                  <a:schemeClr val="tx1"/>
                </a:solidFill>
              </a:rPr>
              <a:t>Utile e ideale </a:t>
            </a:r>
            <a:r>
              <a:rPr lang="it-IT" sz="1800" dirty="0">
                <a:solidFill>
                  <a:srgbClr val="FF0000"/>
                </a:solidFill>
              </a:rPr>
              <a:t>per archiviare e inviare </a:t>
            </a:r>
            <a:r>
              <a:rPr lang="it-IT" sz="1800" dirty="0">
                <a:solidFill>
                  <a:schemeClr val="tx1"/>
                </a:solidFill>
              </a:rPr>
              <a:t>il documento nelle forme previste dalla posta elettronica con i relativi allegati.</a:t>
            </a:r>
          </a:p>
          <a:p>
            <a:pPr lvl="0" algn="just">
              <a:defRPr/>
            </a:pPr>
            <a:endParaRPr lang="it-IT" sz="1800" dirty="0">
              <a:solidFill>
                <a:schemeClr val="tx1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  <a:defRPr/>
            </a:pPr>
            <a:r>
              <a:rPr lang="it-IT" sz="1800" dirty="0">
                <a:solidFill>
                  <a:srgbClr val="FF0000"/>
                </a:solidFill>
              </a:rPr>
              <a:t>Tiene collegato l’installatore </a:t>
            </a:r>
            <a:r>
              <a:rPr lang="it-IT" sz="1800" dirty="0">
                <a:solidFill>
                  <a:schemeClr val="tx1"/>
                </a:solidFill>
              </a:rPr>
              <a:t>con tutto il mondo della filiera elettrica aggiornandolo costantemente.</a:t>
            </a:r>
          </a:p>
          <a:p>
            <a:pPr lvl="0" algn="just">
              <a:defRPr/>
            </a:pPr>
            <a:endParaRPr lang="it-IT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104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5"/>
          <p:cNvSpPr txBox="1">
            <a:spLocks/>
          </p:cNvSpPr>
          <p:nvPr/>
        </p:nvSpPr>
        <p:spPr>
          <a:xfrm>
            <a:off x="344488" y="366776"/>
            <a:ext cx="7632848" cy="360040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00683F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300" b="1" i="0" u="none" strike="noStrike" kern="1200" cap="none" spc="0" normalizeH="0" baseline="0" noProof="0" dirty="0">
                <a:ln>
                  <a:noFill/>
                </a:ln>
                <a:solidFill>
                  <a:srgbClr val="00683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APP LIBRETTO D’IMPIANTO</a:t>
            </a:r>
            <a:r>
              <a:rPr kumimoji="0" lang="it-IT" sz="2300" b="1" i="0" u="none" strike="noStrike" kern="1200" cap="none" spc="0" normalizeH="0" noProof="0" dirty="0">
                <a:ln>
                  <a:noFill/>
                </a:ln>
                <a:solidFill>
                  <a:srgbClr val="00683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ELETTRICO</a:t>
            </a:r>
            <a:endParaRPr kumimoji="0" lang="it-IT" sz="2300" b="1" i="0" u="none" strike="noStrike" kern="1200" cap="none" spc="0" normalizeH="0" baseline="0" noProof="0" dirty="0">
              <a:ln>
                <a:noFill/>
              </a:ln>
              <a:solidFill>
                <a:srgbClr val="00683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" name="Segnaposto numero diapositiva 5"/>
          <p:cNvSpPr txBox="1">
            <a:spLocks/>
          </p:cNvSpPr>
          <p:nvPr/>
        </p:nvSpPr>
        <p:spPr>
          <a:xfrm>
            <a:off x="344488" y="1052736"/>
            <a:ext cx="9217024" cy="5040560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00683F"/>
                </a:solidFill>
                <a:latin typeface="+mj-lt"/>
              </a:defRPr>
            </a:lvl1pPr>
          </a:lstStyle>
          <a:p>
            <a:pPr lvl="0" algn="l">
              <a:defRPr/>
            </a:pPr>
            <a:endParaRPr lang="it-IT" sz="1400" dirty="0">
              <a:solidFill>
                <a:schemeClr val="tx1"/>
              </a:solidFill>
            </a:endParaRPr>
          </a:p>
          <a:p>
            <a:pPr lvl="0" algn="just">
              <a:defRPr/>
            </a:pPr>
            <a:endParaRPr lang="it-IT" sz="1800" dirty="0">
              <a:solidFill>
                <a:schemeClr val="tx1"/>
              </a:solidFill>
            </a:endParaRPr>
          </a:p>
          <a:p>
            <a:pPr lvl="0" algn="just">
              <a:defRPr/>
            </a:pPr>
            <a:endParaRPr lang="it-IT" sz="1800" dirty="0">
              <a:solidFill>
                <a:schemeClr val="tx1"/>
              </a:solidFill>
            </a:endParaRPr>
          </a:p>
          <a:p>
            <a:pPr lvl="0" algn="just">
              <a:defRPr/>
            </a:pP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560512" y="1052736"/>
            <a:ext cx="8496944" cy="35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600" b="1" dirty="0">
                <a:ea typeface="Calibri"/>
                <a:cs typeface="Times New Roman"/>
              </a:rPr>
              <a:t> 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64768" y="814504"/>
            <a:ext cx="3747494" cy="529950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05900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5"/>
          <p:cNvSpPr txBox="1">
            <a:spLocks/>
          </p:cNvSpPr>
          <p:nvPr/>
        </p:nvSpPr>
        <p:spPr>
          <a:xfrm>
            <a:off x="344488" y="366776"/>
            <a:ext cx="7632848" cy="360040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00683F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300" b="1" i="0" u="none" strike="noStrike" kern="1200" cap="none" spc="0" normalizeH="0" baseline="0" noProof="0" dirty="0">
                <a:ln>
                  <a:noFill/>
                </a:ln>
                <a:solidFill>
                  <a:srgbClr val="00683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APP LIBRETTO D’IMPIANTO</a:t>
            </a:r>
            <a:r>
              <a:rPr kumimoji="0" lang="it-IT" sz="2300" b="1" i="0" u="none" strike="noStrike" kern="1200" cap="none" spc="0" normalizeH="0" noProof="0" dirty="0">
                <a:ln>
                  <a:noFill/>
                </a:ln>
                <a:solidFill>
                  <a:srgbClr val="00683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ELETTRICO</a:t>
            </a:r>
            <a:endParaRPr kumimoji="0" lang="it-IT" sz="2300" b="1" i="0" u="none" strike="noStrike" kern="1200" cap="none" spc="0" normalizeH="0" baseline="0" noProof="0" dirty="0">
              <a:ln>
                <a:noFill/>
              </a:ln>
              <a:solidFill>
                <a:srgbClr val="00683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" name="Segnaposto numero diapositiva 5"/>
          <p:cNvSpPr txBox="1">
            <a:spLocks/>
          </p:cNvSpPr>
          <p:nvPr/>
        </p:nvSpPr>
        <p:spPr>
          <a:xfrm>
            <a:off x="344488" y="1052736"/>
            <a:ext cx="9217024" cy="5040560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00683F"/>
                </a:solidFill>
                <a:latin typeface="+mj-lt"/>
              </a:defRPr>
            </a:lvl1pPr>
          </a:lstStyle>
          <a:p>
            <a:pPr lvl="0" algn="l">
              <a:defRPr/>
            </a:pPr>
            <a:endParaRPr lang="it-IT" sz="1400" dirty="0">
              <a:solidFill>
                <a:schemeClr val="tx1"/>
              </a:solidFill>
            </a:endParaRPr>
          </a:p>
          <a:p>
            <a:pPr lvl="0" algn="just">
              <a:defRPr/>
            </a:pPr>
            <a:endParaRPr lang="it-IT" sz="1800" dirty="0">
              <a:solidFill>
                <a:schemeClr val="tx1"/>
              </a:solidFill>
            </a:endParaRPr>
          </a:p>
          <a:p>
            <a:pPr lvl="0" algn="just">
              <a:defRPr/>
            </a:pPr>
            <a:endParaRPr lang="it-IT" sz="1800" dirty="0">
              <a:solidFill>
                <a:schemeClr val="tx1"/>
              </a:solidFill>
            </a:endParaRPr>
          </a:p>
          <a:p>
            <a:pPr lvl="0" algn="just">
              <a:defRPr/>
            </a:pP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560512" y="1052736"/>
            <a:ext cx="8496944" cy="35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600" b="1" dirty="0">
                <a:ea typeface="Calibri"/>
                <a:cs typeface="Times New Roman"/>
              </a:rPr>
              <a:t> </a:t>
            </a:r>
          </a:p>
        </p:txBody>
      </p:sp>
      <p:sp>
        <p:nvSpPr>
          <p:cNvPr id="7" name="Rettangolo 6"/>
          <p:cNvSpPr/>
          <p:nvPr/>
        </p:nvSpPr>
        <p:spPr>
          <a:xfrm>
            <a:off x="2141657" y="2967335"/>
            <a:ext cx="56226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>
                <a:ln/>
                <a:solidFill>
                  <a:srgbClr val="00683F"/>
                </a:solidFill>
                <a:effectLst/>
              </a:rPr>
              <a:t>FUNZIONAMENTO</a:t>
            </a:r>
          </a:p>
        </p:txBody>
      </p:sp>
    </p:spTree>
    <p:extLst>
      <p:ext uri="{BB962C8B-B14F-4D97-AF65-F5344CB8AC3E}">
        <p14:creationId xmlns:p14="http://schemas.microsoft.com/office/powerpoint/2010/main" val="71156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5"/>
          <p:cNvSpPr txBox="1">
            <a:spLocks/>
          </p:cNvSpPr>
          <p:nvPr/>
        </p:nvSpPr>
        <p:spPr>
          <a:xfrm>
            <a:off x="344488" y="366776"/>
            <a:ext cx="7632848" cy="360040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00683F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300" b="1" i="0" u="none" strike="noStrike" kern="1200" cap="none" spc="0" normalizeH="0" baseline="0" noProof="0" dirty="0">
                <a:ln>
                  <a:noFill/>
                </a:ln>
                <a:solidFill>
                  <a:srgbClr val="00683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APP LIBRETTO D’IMPIANTO</a:t>
            </a:r>
            <a:r>
              <a:rPr kumimoji="0" lang="it-IT" sz="2300" b="1" i="0" u="none" strike="noStrike" kern="1200" cap="none" spc="0" normalizeH="0" noProof="0" dirty="0">
                <a:ln>
                  <a:noFill/>
                </a:ln>
                <a:solidFill>
                  <a:srgbClr val="00683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ELETTRICO </a:t>
            </a:r>
            <a:endParaRPr kumimoji="0" lang="it-IT" sz="2300" b="1" i="0" u="none" strike="noStrike" kern="1200" cap="none" spc="0" normalizeH="0" baseline="0" noProof="0" dirty="0">
              <a:ln>
                <a:noFill/>
              </a:ln>
              <a:solidFill>
                <a:srgbClr val="00683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" name="Shape 147"/>
          <p:cNvSpPr txBox="1">
            <a:spLocks/>
          </p:cNvSpPr>
          <p:nvPr/>
        </p:nvSpPr>
        <p:spPr>
          <a:xfrm>
            <a:off x="1136577" y="944214"/>
            <a:ext cx="7276989" cy="432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77500" lnSpcReduction="20000"/>
          </a:bodyPr>
          <a:lstStyle>
            <a:lvl1pPr marL="0" marR="0" indent="0" algn="l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9" b="0" i="0" u="none" strike="noStrike" cap="none" spc="0" baseline="0">
                <a:ln>
                  <a:noFill/>
                </a:ln>
                <a:solidFill>
                  <a:srgbClr val="009193"/>
                </a:solidFill>
                <a:uFillTx/>
                <a:latin typeface="Avenir Heavy"/>
                <a:ea typeface="Avenir Heavy"/>
                <a:cs typeface="Avenir Heavy"/>
                <a:sym typeface="Avenir Heavy"/>
              </a:defRPr>
            </a:lvl1pPr>
            <a:lvl2pPr marL="0" marR="0" indent="0" algn="l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9" b="1" i="0" u="none" strike="noStrike" cap="none" spc="0" baseline="0">
                <a:ln>
                  <a:noFill/>
                </a:ln>
                <a:solidFill>
                  <a:srgbClr val="009193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9" b="1" i="0" u="none" strike="noStrike" cap="none" spc="0" baseline="0">
                <a:ln>
                  <a:noFill/>
                </a:ln>
                <a:solidFill>
                  <a:srgbClr val="009193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9" b="1" i="0" u="none" strike="noStrike" cap="none" spc="0" baseline="0">
                <a:ln>
                  <a:noFill/>
                </a:ln>
                <a:solidFill>
                  <a:srgbClr val="009193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9" b="1" i="0" u="none" strike="noStrike" cap="none" spc="0" baseline="0">
                <a:ln>
                  <a:noFill/>
                </a:ln>
                <a:solidFill>
                  <a:srgbClr val="009193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9" b="1" i="0" u="none" strike="noStrike" cap="none" spc="0" baseline="0">
                <a:ln>
                  <a:noFill/>
                </a:ln>
                <a:solidFill>
                  <a:srgbClr val="009193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9" b="1" i="0" u="none" strike="noStrike" cap="none" spc="0" baseline="0">
                <a:ln>
                  <a:noFill/>
                </a:ln>
                <a:solidFill>
                  <a:srgbClr val="009193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9" b="1" i="0" u="none" strike="noStrike" cap="none" spc="0" baseline="0">
                <a:ln>
                  <a:noFill/>
                </a:ln>
                <a:solidFill>
                  <a:srgbClr val="009193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9" b="1" i="0" u="none" strike="noStrike" cap="none" spc="0" baseline="0">
                <a:ln>
                  <a:noFill/>
                </a:ln>
                <a:solidFill>
                  <a:srgbClr val="009193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marL="0" marR="0" lvl="0" indent="0" algn="l" defTabSz="4107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375" b="1" i="0" u="none" strike="noStrike" kern="0" cap="none" spc="0" normalizeH="0" baseline="0" noProof="0">
                <a:ln>
                  <a:noFill/>
                </a:ln>
                <a:solidFill>
                  <a:srgbClr val="00882B">
                    <a:lumMod val="75000"/>
                  </a:srgbClr>
                </a:solidFill>
                <a:effectLst/>
                <a:uLnTx/>
                <a:uFillTx/>
                <a:latin typeface="Avenir Heavy"/>
                <a:sym typeface="Avenir Heavy"/>
              </a:rPr>
              <a:t>Splash page</a:t>
            </a:r>
            <a:endParaRPr kumimoji="0" lang="it-IT" sz="3375" b="1" i="0" u="none" strike="noStrike" kern="0" cap="none" spc="0" normalizeH="0" baseline="0" noProof="0" dirty="0">
              <a:ln>
                <a:noFill/>
              </a:ln>
              <a:solidFill>
                <a:srgbClr val="00882B">
                  <a:lumMod val="75000"/>
                </a:srgbClr>
              </a:solidFill>
              <a:effectLst/>
              <a:uLnTx/>
              <a:uFillTx/>
              <a:latin typeface="Avenir Heavy"/>
              <a:sym typeface="Avenir Heavy"/>
            </a:endParaRPr>
          </a:p>
        </p:txBody>
      </p:sp>
      <p:pic>
        <p:nvPicPr>
          <p:cNvPr id="5" name="image7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813272" y="939156"/>
            <a:ext cx="3028160" cy="5386087"/>
          </a:xfrm>
          <a:prstGeom prst="rect">
            <a:avLst/>
          </a:prstGeom>
          <a:ln>
            <a:solidFill>
              <a:srgbClr val="00882B">
                <a:lumMod val="75000"/>
              </a:srgbClr>
            </a:solidFill>
            <a:miter lim="400000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</p:pic>
      <p:sp>
        <p:nvSpPr>
          <p:cNvPr id="6" name="Fumetto: rettangolo con angoli arrotondati 5"/>
          <p:cNvSpPr/>
          <p:nvPr/>
        </p:nvSpPr>
        <p:spPr>
          <a:xfrm>
            <a:off x="1141962" y="2478412"/>
            <a:ext cx="3014620" cy="941535"/>
          </a:xfrm>
          <a:prstGeom prst="wedgeRoundRectCallout">
            <a:avLst>
              <a:gd name="adj1" fmla="val 90806"/>
              <a:gd name="adj2" fmla="val -21752"/>
              <a:gd name="adj3" fmla="val 16667"/>
            </a:avLst>
          </a:prstGeom>
          <a:solidFill>
            <a:srgbClr val="FFFFFF"/>
          </a:solidFill>
          <a:ln w="6350" cap="flat">
            <a:solidFill>
              <a:srgbClr val="00882B">
                <a:lumMod val="75000"/>
              </a:srgbClr>
            </a:solidFill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marL="0" marR="0" lvl="0" indent="0" algn="ctr" defTabSz="41075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87" b="0" i="0" u="none" strike="noStrike" kern="0" cap="none" spc="0" normalizeH="0" baseline="0" noProof="0" dirty="0">
                <a:ln>
                  <a:noFill/>
                </a:ln>
                <a:solidFill>
                  <a:srgbClr val="00882B">
                    <a:lumMod val="75000"/>
                  </a:srgbClr>
                </a:solidFill>
                <a:effectLst/>
                <a:uLnTx/>
                <a:uFillTx/>
                <a:latin typeface="Helvetica Light"/>
                <a:sym typeface="Helvetica Light"/>
              </a:rPr>
              <a:t>Schermata di apertura visibile per pochi secondi durante il caricamento della </a:t>
            </a:r>
            <a:r>
              <a:rPr kumimoji="0" lang="it-IT" sz="1687" b="0" i="0" u="none" strike="noStrike" kern="0" cap="none" spc="0" normalizeH="0" baseline="0" noProof="0" dirty="0" err="1">
                <a:ln>
                  <a:noFill/>
                </a:ln>
                <a:solidFill>
                  <a:srgbClr val="00882B">
                    <a:lumMod val="75000"/>
                  </a:srgbClr>
                </a:solidFill>
                <a:effectLst/>
                <a:uLnTx/>
                <a:uFillTx/>
                <a:latin typeface="Helvetica Light"/>
                <a:sym typeface="Helvetica Light"/>
              </a:rPr>
              <a:t>App</a:t>
            </a:r>
            <a:r>
              <a:rPr kumimoji="0" lang="it-IT" sz="1687" b="0" i="0" u="none" strike="noStrike" kern="0" cap="none" spc="0" normalizeH="0" baseline="0" noProof="0" dirty="0">
                <a:ln>
                  <a:noFill/>
                </a:ln>
                <a:solidFill>
                  <a:srgbClr val="00882B">
                    <a:lumMod val="75000"/>
                  </a:srgbClr>
                </a:solidFill>
                <a:effectLst/>
                <a:uLnTx/>
                <a:uFillTx/>
                <a:latin typeface="Helvetica Light"/>
                <a:sym typeface="Helvetica Ligh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125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5"/>
          <p:cNvSpPr txBox="1">
            <a:spLocks/>
          </p:cNvSpPr>
          <p:nvPr/>
        </p:nvSpPr>
        <p:spPr>
          <a:xfrm>
            <a:off x="344488" y="366776"/>
            <a:ext cx="7632848" cy="360040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00683F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300" b="1" i="0" u="none" strike="noStrike" kern="1200" cap="none" spc="0" normalizeH="0" baseline="0" noProof="0" dirty="0">
                <a:ln>
                  <a:noFill/>
                </a:ln>
                <a:solidFill>
                  <a:srgbClr val="00683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APP LIBRETTO D’IMPIANTO</a:t>
            </a:r>
            <a:r>
              <a:rPr kumimoji="0" lang="it-IT" sz="2300" b="1" i="0" u="none" strike="noStrike" kern="1200" cap="none" spc="0" normalizeH="0" noProof="0" dirty="0">
                <a:ln>
                  <a:noFill/>
                </a:ln>
                <a:solidFill>
                  <a:srgbClr val="00683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ELETTRICO </a:t>
            </a:r>
            <a:endParaRPr kumimoji="0" lang="it-IT" sz="2300" b="1" i="0" u="none" strike="noStrike" kern="1200" cap="none" spc="0" normalizeH="0" baseline="0" noProof="0" dirty="0">
              <a:ln>
                <a:noFill/>
              </a:ln>
              <a:solidFill>
                <a:srgbClr val="00683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8" name="image9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225886" y="1621626"/>
            <a:ext cx="2042484" cy="4719338"/>
          </a:xfrm>
          <a:prstGeom prst="rect">
            <a:avLst/>
          </a:prstGeom>
          <a:ln>
            <a:solidFill>
              <a:srgbClr val="00882B">
                <a:lumMod val="75000"/>
              </a:srgbClr>
            </a:solidFill>
            <a:miter lim="400000"/>
          </a:ln>
        </p:spPr>
      </p:pic>
      <p:sp>
        <p:nvSpPr>
          <p:cNvPr id="9" name="Shape 168"/>
          <p:cNvSpPr/>
          <p:nvPr/>
        </p:nvSpPr>
        <p:spPr>
          <a:xfrm>
            <a:off x="168912" y="1556793"/>
            <a:ext cx="998056" cy="39252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0795"/>
                </a:moveTo>
                <a:lnTo>
                  <a:pt x="0" y="805"/>
                </a:lnTo>
                <a:cubicBezTo>
                  <a:pt x="0" y="360"/>
                  <a:pt x="1737" y="0"/>
                  <a:pt x="3880" y="0"/>
                </a:cubicBezTo>
                <a:lnTo>
                  <a:pt x="17720" y="0"/>
                </a:lnTo>
                <a:cubicBezTo>
                  <a:pt x="19863" y="0"/>
                  <a:pt x="21600" y="360"/>
                  <a:pt x="21600" y="805"/>
                </a:cubicBezTo>
                <a:lnTo>
                  <a:pt x="21600" y="20795"/>
                </a:lnTo>
                <a:cubicBezTo>
                  <a:pt x="21600" y="21240"/>
                  <a:pt x="19863" y="21600"/>
                  <a:pt x="17720" y="21600"/>
                </a:cubicBezTo>
                <a:lnTo>
                  <a:pt x="3880" y="21600"/>
                </a:lnTo>
                <a:cubicBezTo>
                  <a:pt x="1737" y="21600"/>
                  <a:pt x="0" y="21240"/>
                  <a:pt x="0" y="20795"/>
                </a:cubicBezTo>
                <a:close/>
              </a:path>
            </a:pathLst>
          </a:custGeom>
          <a:solidFill>
            <a:srgbClr val="FFFFFF"/>
          </a:solidFill>
          <a:ln w="9525" cap="flat">
            <a:solidFill>
              <a:srgbClr val="00882B">
                <a:lumMod val="75000"/>
              </a:srgbClr>
            </a:solidFill>
            <a:prstDash val="solid"/>
            <a:miter lim="400000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pPr marL="0" marR="0" lvl="0" indent="0" defTabSz="41075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02919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kumimoji="0" lang="it-IT" sz="1055" b="1" i="0" u="none" strike="noStrike" kern="0" cap="none" spc="0" normalizeH="0" baseline="0" noProof="0" dirty="0">
                <a:ln>
                  <a:noFill/>
                </a:ln>
                <a:solidFill>
                  <a:srgbClr val="00882B">
                    <a:lumMod val="75000"/>
                  </a:srgbClr>
                </a:solidFill>
                <a:effectLst/>
                <a:uLnTx/>
                <a:uFillTx/>
                <a:latin typeface="Avenir Book"/>
                <a:ea typeface="Avenir Book"/>
                <a:cs typeface="Avenir Book"/>
                <a:sym typeface="Avenir Book"/>
              </a:rPr>
              <a:t>Selezione profilo:</a:t>
            </a:r>
            <a:r>
              <a:rPr kumimoji="0" lang="it-IT" sz="1055" b="0" i="0" u="none" strike="noStrike" kern="0" cap="none" spc="0" normalizeH="0" baseline="0" noProof="0" dirty="0">
                <a:ln>
                  <a:noFill/>
                </a:ln>
                <a:solidFill>
                  <a:srgbClr val="00882B">
                    <a:lumMod val="75000"/>
                  </a:srgbClr>
                </a:solidFill>
                <a:effectLst/>
                <a:uLnTx/>
                <a:uFillTx/>
                <a:latin typeface="Avenir Book"/>
                <a:ea typeface="Avenir Book"/>
                <a:cs typeface="Avenir Book"/>
                <a:sym typeface="Avenir Book"/>
              </a:rPr>
              <a:t> inserimento dati anagrafici, password e firma.</a:t>
            </a:r>
          </a:p>
          <a:p>
            <a:pPr marL="0" marR="0" lvl="0" indent="0" defTabSz="41075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02919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 kumimoji="0" lang="it-IT" sz="1055" b="0" i="0" u="none" strike="noStrike" kern="0" cap="none" spc="0" normalizeH="0" baseline="0" noProof="0" dirty="0">
              <a:ln>
                <a:noFill/>
              </a:ln>
              <a:solidFill>
                <a:srgbClr val="00882B">
                  <a:lumMod val="75000"/>
                </a:srgbClr>
              </a:solidFill>
              <a:effectLst/>
              <a:uLnTx/>
              <a:uFillTx/>
              <a:latin typeface="Avenir Book"/>
              <a:ea typeface="Avenir Book"/>
              <a:cs typeface="Avenir Book"/>
              <a:sym typeface="Avenir Book"/>
            </a:endParaRPr>
          </a:p>
          <a:p>
            <a:pPr marL="0" marR="0" lvl="0" indent="0" defTabSz="41075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02919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kumimoji="0" lang="it-IT" sz="1055" b="0" i="0" u="none" strike="noStrike" kern="0" cap="none" spc="0" normalizeH="0" baseline="0" noProof="0" dirty="0">
                <a:ln>
                  <a:noFill/>
                </a:ln>
                <a:solidFill>
                  <a:srgbClr val="00882B">
                    <a:lumMod val="75000"/>
                  </a:srgbClr>
                </a:solidFill>
                <a:effectLst/>
                <a:uLnTx/>
                <a:uFillTx/>
                <a:latin typeface="Avenir Book"/>
                <a:ea typeface="Avenir Book"/>
                <a:cs typeface="Avenir Book"/>
                <a:sym typeface="Avenir Book"/>
              </a:rPr>
              <a:t>La firma può essere inserita tramite:</a:t>
            </a:r>
          </a:p>
          <a:p>
            <a:pPr marL="107152" marR="0" lvl="0" indent="-107152" defTabSz="41075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Tx/>
              <a:buChar char="•"/>
              <a:tabLst/>
              <a:defRPr sz="1500">
                <a:solidFill>
                  <a:srgbClr val="02919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kumimoji="0" lang="it-IT" sz="1055" b="0" i="0" u="none" strike="noStrike" kern="0" cap="none" spc="0" normalizeH="0" baseline="0" noProof="0" dirty="0">
                <a:ln>
                  <a:noFill/>
                </a:ln>
                <a:solidFill>
                  <a:srgbClr val="00882B">
                    <a:lumMod val="75000"/>
                  </a:srgbClr>
                </a:solidFill>
                <a:effectLst/>
                <a:uLnTx/>
                <a:uFillTx/>
                <a:latin typeface="Avenir Book"/>
                <a:ea typeface="Avenir Book"/>
                <a:cs typeface="Avenir Book"/>
                <a:sym typeface="Avenir Book"/>
              </a:rPr>
              <a:t>scelta tra le immagini presenti nella </a:t>
            </a:r>
            <a:r>
              <a:rPr kumimoji="0" lang="it-IT" sz="1055" b="0" i="0" u="none" strike="noStrike" kern="0" cap="none" spc="0" normalizeH="0" baseline="0" noProof="0" dirty="0" err="1">
                <a:ln>
                  <a:noFill/>
                </a:ln>
                <a:solidFill>
                  <a:srgbClr val="00882B">
                    <a:lumMod val="75000"/>
                  </a:srgbClr>
                </a:solidFill>
                <a:effectLst/>
                <a:uLnTx/>
                <a:uFillTx/>
                <a:latin typeface="Avenir Book"/>
                <a:ea typeface="Avenir Book"/>
                <a:cs typeface="Avenir Book"/>
                <a:sym typeface="Avenir Book"/>
              </a:rPr>
              <a:t>gallery</a:t>
            </a:r>
            <a:r>
              <a:rPr kumimoji="0" lang="it-IT" sz="1055" b="0" i="0" u="none" strike="noStrike" kern="0" cap="none" spc="0" normalizeH="0" baseline="0" noProof="0" dirty="0">
                <a:ln>
                  <a:noFill/>
                </a:ln>
                <a:solidFill>
                  <a:srgbClr val="00882B">
                    <a:lumMod val="75000"/>
                  </a:srgbClr>
                </a:solidFill>
                <a:effectLst/>
                <a:uLnTx/>
                <a:uFillTx/>
                <a:latin typeface="Avenir Book"/>
                <a:ea typeface="Avenir Book"/>
                <a:cs typeface="Avenir Book"/>
                <a:sym typeface="Avenir Book"/>
              </a:rPr>
              <a:t> </a:t>
            </a:r>
          </a:p>
          <a:p>
            <a:pPr marL="107152" marR="0" lvl="0" indent="-107152" defTabSz="41075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Tx/>
              <a:buChar char="•"/>
              <a:tabLst/>
              <a:defRPr sz="1500">
                <a:solidFill>
                  <a:srgbClr val="02919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kumimoji="0" lang="it-IT" sz="1055" b="0" i="0" u="none" strike="noStrike" kern="0" cap="none" spc="0" normalizeH="0" baseline="0" noProof="0" dirty="0">
                <a:ln>
                  <a:noFill/>
                </a:ln>
                <a:solidFill>
                  <a:srgbClr val="00882B">
                    <a:lumMod val="75000"/>
                  </a:srgbClr>
                </a:solidFill>
                <a:effectLst/>
                <a:uLnTx/>
                <a:uFillTx/>
                <a:latin typeface="Avenir Book"/>
                <a:ea typeface="Avenir Book"/>
                <a:cs typeface="Avenir Book"/>
                <a:sym typeface="Avenir Book"/>
              </a:rPr>
              <a:t>digitazione manuale</a:t>
            </a:r>
          </a:p>
          <a:p>
            <a:pPr marL="107152" marR="0" lvl="0" indent="-107152" defTabSz="41075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Tx/>
              <a:buChar char="•"/>
              <a:tabLst/>
              <a:defRPr sz="1500">
                <a:solidFill>
                  <a:srgbClr val="02919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kumimoji="0" lang="it-IT" sz="1055" b="0" i="0" u="none" strike="noStrike" kern="0" cap="none" spc="0" normalizeH="0" baseline="0" noProof="0" dirty="0">
                <a:ln>
                  <a:noFill/>
                </a:ln>
                <a:solidFill>
                  <a:srgbClr val="00882B">
                    <a:lumMod val="75000"/>
                  </a:srgbClr>
                </a:solidFill>
                <a:effectLst/>
                <a:uLnTx/>
                <a:uFillTx/>
                <a:latin typeface="Avenir Book"/>
                <a:ea typeface="Avenir Book"/>
                <a:cs typeface="Avenir Book"/>
                <a:sym typeface="Avenir Book"/>
              </a:rPr>
              <a:t>nuova fotografia</a:t>
            </a:r>
          </a:p>
          <a:p>
            <a:pPr marL="0" marR="0" lvl="0" indent="0" defTabSz="41075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02919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 kumimoji="0" sz="1055" b="0" i="0" u="none" strike="noStrike" kern="0" cap="none" spc="0" normalizeH="0" baseline="0" noProof="0" dirty="0">
              <a:ln>
                <a:noFill/>
              </a:ln>
              <a:solidFill>
                <a:srgbClr val="029193"/>
              </a:solidFill>
              <a:effectLst/>
              <a:uLnTx/>
              <a:uFillTx/>
              <a:latin typeface="Avenir Book"/>
              <a:ea typeface="Avenir Book"/>
              <a:cs typeface="Avenir Book"/>
              <a:sym typeface="Avenir Book"/>
            </a:endParaRPr>
          </a:p>
        </p:txBody>
      </p:sp>
      <p:sp>
        <p:nvSpPr>
          <p:cNvPr id="10" name="Shape 171"/>
          <p:cNvSpPr/>
          <p:nvPr/>
        </p:nvSpPr>
        <p:spPr>
          <a:xfrm>
            <a:off x="3271334" y="1621626"/>
            <a:ext cx="715090" cy="2535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9594"/>
                </a:moveTo>
                <a:lnTo>
                  <a:pt x="0" y="2006"/>
                </a:lnTo>
                <a:cubicBezTo>
                  <a:pt x="0" y="898"/>
                  <a:pt x="1737" y="0"/>
                  <a:pt x="3880" y="0"/>
                </a:cubicBezTo>
                <a:lnTo>
                  <a:pt x="17720" y="0"/>
                </a:lnTo>
                <a:cubicBezTo>
                  <a:pt x="19863" y="0"/>
                  <a:pt x="21600" y="898"/>
                  <a:pt x="21600" y="2006"/>
                </a:cubicBezTo>
                <a:lnTo>
                  <a:pt x="21600" y="19594"/>
                </a:lnTo>
                <a:cubicBezTo>
                  <a:pt x="21600" y="20702"/>
                  <a:pt x="19863" y="21600"/>
                  <a:pt x="17720" y="21600"/>
                </a:cubicBezTo>
                <a:lnTo>
                  <a:pt x="3880" y="21600"/>
                </a:lnTo>
                <a:cubicBezTo>
                  <a:pt x="1737" y="21600"/>
                  <a:pt x="0" y="20702"/>
                  <a:pt x="0" y="19594"/>
                </a:cubicBezTo>
                <a:close/>
              </a:path>
            </a:pathLst>
          </a:custGeom>
          <a:solidFill>
            <a:srgbClr val="FFFFFF"/>
          </a:solidFill>
          <a:ln w="9525" cap="flat">
            <a:solidFill>
              <a:srgbClr val="00882B">
                <a:lumMod val="75000"/>
              </a:srgbClr>
            </a:solidFill>
            <a:prstDash val="solid"/>
            <a:miter lim="400000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pPr marL="0" marR="0" lvl="0" indent="0" defTabSz="41075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02919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kumimoji="0" lang="it-IT" sz="1055" b="1" i="0" u="none" strike="noStrike" kern="0" cap="none" spc="0" normalizeH="0" baseline="0" noProof="0" dirty="0">
                <a:ln>
                  <a:noFill/>
                </a:ln>
                <a:solidFill>
                  <a:srgbClr val="00882B">
                    <a:lumMod val="75000"/>
                  </a:srgbClr>
                </a:solidFill>
                <a:effectLst/>
                <a:uLnTx/>
                <a:uFillTx/>
                <a:latin typeface="Avenir Book"/>
                <a:ea typeface="Avenir Book"/>
                <a:cs typeface="Avenir Book"/>
                <a:sym typeface="Avenir Book"/>
              </a:rPr>
              <a:t>Condizioni </a:t>
            </a:r>
          </a:p>
          <a:p>
            <a:pPr marL="0" marR="0" lvl="0" indent="0" defTabSz="41075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02919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kumimoji="0" lang="it-IT" sz="1055" b="1" i="0" u="none" strike="noStrike" kern="0" cap="none" spc="0" normalizeH="0" baseline="0" noProof="0" dirty="0">
                <a:ln>
                  <a:noFill/>
                </a:ln>
                <a:solidFill>
                  <a:srgbClr val="00882B">
                    <a:lumMod val="75000"/>
                  </a:srgbClr>
                </a:solidFill>
                <a:effectLst/>
                <a:uLnTx/>
                <a:uFillTx/>
                <a:latin typeface="Avenir Book"/>
                <a:ea typeface="Avenir Book"/>
                <a:cs typeface="Avenir Book"/>
                <a:sym typeface="Avenir Book"/>
              </a:rPr>
              <a:t>di utilizzo e Privacy </a:t>
            </a:r>
            <a:r>
              <a:rPr kumimoji="0" lang="it-IT" sz="1055" b="0" i="0" u="none" strike="noStrike" kern="0" cap="none" spc="0" normalizeH="0" baseline="0" noProof="0" dirty="0">
                <a:ln>
                  <a:noFill/>
                </a:ln>
                <a:solidFill>
                  <a:srgbClr val="00882B">
                    <a:lumMod val="75000"/>
                  </a:srgbClr>
                </a:solidFill>
                <a:effectLst/>
                <a:uLnTx/>
                <a:uFillTx/>
                <a:latin typeface="Avenir Book"/>
                <a:ea typeface="Avenir Book"/>
                <a:cs typeface="Avenir Book"/>
                <a:sym typeface="Avenir Book"/>
              </a:rPr>
              <a:t>da autorizzare tramite flag in calce alla pagina.</a:t>
            </a:r>
          </a:p>
          <a:p>
            <a:pPr marL="0" marR="0" lvl="0" indent="0" defTabSz="41075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02919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 kumimoji="0" sz="1055" b="0" i="0" u="none" strike="noStrike" kern="0" cap="none" spc="0" normalizeH="0" baseline="0" noProof="0" dirty="0">
              <a:ln>
                <a:noFill/>
              </a:ln>
              <a:solidFill>
                <a:srgbClr val="029193"/>
              </a:solidFill>
              <a:effectLst/>
              <a:uLnTx/>
              <a:uFillTx/>
              <a:latin typeface="Avenir Book"/>
              <a:ea typeface="Avenir Book"/>
              <a:cs typeface="Avenir Book"/>
              <a:sym typeface="Avenir Book"/>
            </a:endParaRPr>
          </a:p>
        </p:txBody>
      </p:sp>
      <p:sp>
        <p:nvSpPr>
          <p:cNvPr id="11" name="Shape 193"/>
          <p:cNvSpPr/>
          <p:nvPr/>
        </p:nvSpPr>
        <p:spPr>
          <a:xfrm>
            <a:off x="6175647" y="1609863"/>
            <a:ext cx="771718" cy="29223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9594"/>
                </a:moveTo>
                <a:lnTo>
                  <a:pt x="0" y="2006"/>
                </a:lnTo>
                <a:cubicBezTo>
                  <a:pt x="0" y="898"/>
                  <a:pt x="1737" y="0"/>
                  <a:pt x="3880" y="0"/>
                </a:cubicBezTo>
                <a:lnTo>
                  <a:pt x="17720" y="0"/>
                </a:lnTo>
                <a:cubicBezTo>
                  <a:pt x="19863" y="0"/>
                  <a:pt x="21600" y="898"/>
                  <a:pt x="21600" y="2006"/>
                </a:cubicBezTo>
                <a:lnTo>
                  <a:pt x="21600" y="19594"/>
                </a:lnTo>
                <a:cubicBezTo>
                  <a:pt x="21600" y="20702"/>
                  <a:pt x="19863" y="21600"/>
                  <a:pt x="17720" y="21600"/>
                </a:cubicBezTo>
                <a:lnTo>
                  <a:pt x="3880" y="21600"/>
                </a:lnTo>
                <a:cubicBezTo>
                  <a:pt x="1737" y="21600"/>
                  <a:pt x="0" y="20702"/>
                  <a:pt x="0" y="19594"/>
                </a:cubicBezTo>
                <a:close/>
              </a:path>
            </a:pathLst>
          </a:custGeom>
          <a:solidFill>
            <a:srgbClr val="FFFFFF"/>
          </a:solidFill>
          <a:ln w="9525" cap="flat">
            <a:solidFill>
              <a:srgbClr val="00882B">
                <a:lumMod val="75000"/>
              </a:srgbClr>
            </a:solidFill>
            <a:prstDash val="solid"/>
            <a:miter lim="400000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pPr marL="0" marR="0" lvl="0" indent="0" defTabSz="41075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02919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kumimoji="0" lang="it-IT" sz="1055" b="0" i="0" u="none" strike="noStrike" kern="0" cap="none" spc="0" normalizeH="0" baseline="0" noProof="0" dirty="0">
                <a:ln>
                  <a:noFill/>
                </a:ln>
                <a:solidFill>
                  <a:srgbClr val="00882B">
                    <a:lumMod val="75000"/>
                  </a:srgbClr>
                </a:solidFill>
                <a:effectLst/>
                <a:uLnTx/>
                <a:uFillTx/>
                <a:latin typeface="Avenir Book"/>
                <a:ea typeface="Avenir Book"/>
                <a:cs typeface="Avenir Book"/>
                <a:sym typeface="Avenir Book"/>
              </a:rPr>
              <a:t>Attraverso la </a:t>
            </a:r>
            <a:r>
              <a:rPr kumimoji="0" lang="it-IT" sz="1055" b="1" i="0" u="none" strike="noStrike" kern="0" cap="none" spc="0" normalizeH="0" baseline="0" noProof="0" dirty="0">
                <a:ln>
                  <a:noFill/>
                </a:ln>
                <a:solidFill>
                  <a:srgbClr val="00882B">
                    <a:lumMod val="75000"/>
                  </a:srgbClr>
                </a:solidFill>
                <a:effectLst/>
                <a:uLnTx/>
                <a:uFillTx/>
                <a:latin typeface="Avenir Book"/>
                <a:ea typeface="Avenir Book"/>
                <a:cs typeface="Avenir Book"/>
                <a:sym typeface="Avenir Book"/>
              </a:rPr>
              <a:t>selezione dell’impresa </a:t>
            </a:r>
            <a:r>
              <a:rPr kumimoji="0" lang="it-IT" sz="1055" b="0" i="0" u="none" strike="noStrike" kern="0" cap="none" spc="0" normalizeH="0" baseline="0" noProof="0" dirty="0">
                <a:ln>
                  <a:noFill/>
                </a:ln>
                <a:solidFill>
                  <a:srgbClr val="00882B">
                    <a:lumMod val="75000"/>
                  </a:srgbClr>
                </a:solidFill>
                <a:effectLst/>
                <a:uLnTx/>
                <a:uFillTx/>
                <a:latin typeface="Avenir Book"/>
                <a:ea typeface="Avenir Book"/>
                <a:cs typeface="Avenir Book"/>
                <a:sym typeface="Avenir Book"/>
              </a:rPr>
              <a:t>l’utente potrà verificare se già esistente o da registrare.</a:t>
            </a:r>
          </a:p>
          <a:p>
            <a:pPr marL="0" marR="0" lvl="0" indent="0" defTabSz="41075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02919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kumimoji="0" lang="it-IT" sz="1055" b="0" i="0" u="none" strike="noStrike" kern="0" cap="none" spc="0" normalizeH="0" baseline="0" noProof="0" dirty="0">
                <a:ln>
                  <a:noFill/>
                </a:ln>
                <a:solidFill>
                  <a:srgbClr val="00882B">
                    <a:lumMod val="75000"/>
                  </a:srgbClr>
                </a:solidFill>
                <a:effectLst/>
                <a:uLnTx/>
                <a:uFillTx/>
                <a:latin typeface="Avenir Book"/>
                <a:ea typeface="Avenir Book"/>
                <a:cs typeface="Avenir Book"/>
                <a:sym typeface="Avenir Book"/>
              </a:rPr>
              <a:t>In tal modo si apriranno differenti percorsi</a:t>
            </a:r>
            <a:r>
              <a:rPr kumimoji="0" lang="it-IT" sz="1055" b="0" i="0" u="none" strike="noStrike" kern="0" cap="none" spc="0" normalizeH="0" baseline="0" noProof="0" dirty="0">
                <a:ln>
                  <a:noFill/>
                </a:ln>
                <a:solidFill>
                  <a:srgbClr val="029193"/>
                </a:solidFill>
                <a:effectLst/>
                <a:uLnTx/>
                <a:uFillTx/>
                <a:latin typeface="Avenir Book"/>
                <a:ea typeface="Avenir Book"/>
                <a:cs typeface="Avenir Book"/>
                <a:sym typeface="Avenir Book"/>
              </a:rPr>
              <a:t>.</a:t>
            </a:r>
          </a:p>
          <a:p>
            <a:pPr marL="0" marR="0" lvl="0" indent="0" defTabSz="41075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02919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 kumimoji="0" sz="1055" b="0" i="0" u="none" strike="noStrike" kern="0" cap="none" spc="0" normalizeH="0" baseline="0" noProof="0" dirty="0">
              <a:ln>
                <a:noFill/>
              </a:ln>
              <a:solidFill>
                <a:srgbClr val="029193"/>
              </a:solidFill>
              <a:effectLst/>
              <a:uLnTx/>
              <a:uFillTx/>
              <a:latin typeface="Avenir Book"/>
              <a:ea typeface="Avenir Book"/>
              <a:cs typeface="Avenir Book"/>
              <a:sym typeface="Avenir Book"/>
            </a:endParaRPr>
          </a:p>
        </p:txBody>
      </p:sp>
      <p:sp>
        <p:nvSpPr>
          <p:cNvPr id="13" name="Freccia a destra 12"/>
          <p:cNvSpPr/>
          <p:nvPr/>
        </p:nvSpPr>
        <p:spPr>
          <a:xfrm>
            <a:off x="9177300" y="1772019"/>
            <a:ext cx="309062" cy="916953"/>
          </a:xfrm>
          <a:prstGeom prst="rightArrow">
            <a:avLst>
              <a:gd name="adj1" fmla="val 50000"/>
              <a:gd name="adj2" fmla="val 86364"/>
            </a:avLst>
          </a:prstGeom>
          <a:solidFill>
            <a:srgbClr val="00882B">
              <a:lumMod val="75000"/>
            </a:srgbClr>
          </a:solidFill>
          <a:ln w="12700" cap="flat">
            <a:solidFill>
              <a:srgbClr val="009193"/>
            </a:solidFill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marL="0" marR="0" lvl="0" indent="0" algn="ctr" defTabSz="41075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53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4" name="Freccia a destra 13"/>
          <p:cNvSpPr/>
          <p:nvPr/>
        </p:nvSpPr>
        <p:spPr>
          <a:xfrm>
            <a:off x="9175154" y="4509120"/>
            <a:ext cx="301324" cy="916953"/>
          </a:xfrm>
          <a:prstGeom prst="rightArrow">
            <a:avLst>
              <a:gd name="adj1" fmla="val 50000"/>
              <a:gd name="adj2" fmla="val 86364"/>
            </a:avLst>
          </a:prstGeom>
          <a:solidFill>
            <a:srgbClr val="00882B">
              <a:lumMod val="75000"/>
            </a:srgbClr>
          </a:solidFill>
          <a:ln w="12700" cap="flat">
            <a:solidFill>
              <a:srgbClr val="009193"/>
            </a:solidFill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marL="0" marR="0" lvl="0" indent="0" algn="ctr" defTabSz="41075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53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4067067" y="1626920"/>
            <a:ext cx="2073094" cy="4722686"/>
            <a:chOff x="5233009" y="1779825"/>
            <a:chExt cx="2948401" cy="6716709"/>
          </a:xfrm>
        </p:grpSpPr>
        <p:pic>
          <p:nvPicPr>
            <p:cNvPr id="16" name="image10-small.png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rcRect b="78979"/>
            <a:stretch>
              <a:fillRect/>
            </a:stretch>
          </p:blipFill>
          <p:spPr>
            <a:xfrm>
              <a:off x="5233009" y="1779825"/>
              <a:ext cx="2948400" cy="3800291"/>
            </a:xfrm>
            <a:prstGeom prst="rect">
              <a:avLst/>
            </a:prstGeom>
            <a:ln w="9525" cap="flat">
              <a:solidFill>
                <a:srgbClr val="096F32"/>
              </a:solidFill>
              <a:prstDash val="solid"/>
              <a:miter lim="400000"/>
            </a:ln>
            <a:effectLst/>
          </p:spPr>
        </p:pic>
        <p:pic>
          <p:nvPicPr>
            <p:cNvPr id="17" name="image10-small.png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rcRect t="85148" b="402"/>
            <a:stretch>
              <a:fillRect/>
            </a:stretch>
          </p:blipFill>
          <p:spPr>
            <a:xfrm>
              <a:off x="5233009" y="5884534"/>
              <a:ext cx="2948401" cy="2612000"/>
            </a:xfrm>
            <a:prstGeom prst="rect">
              <a:avLst/>
            </a:prstGeom>
            <a:ln w="9525" cap="flat">
              <a:solidFill>
                <a:srgbClr val="096F32"/>
              </a:solidFill>
              <a:prstDash val="solid"/>
              <a:miter lim="400000"/>
            </a:ln>
            <a:effectLst/>
          </p:spPr>
        </p:pic>
        <p:sp>
          <p:nvSpPr>
            <p:cNvPr id="18" name="Shape 182"/>
            <p:cNvSpPr/>
            <p:nvPr/>
          </p:nvSpPr>
          <p:spPr>
            <a:xfrm>
              <a:off x="5270029" y="5577314"/>
              <a:ext cx="2899748" cy="2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32145" tIns="32145" rIns="32145" bIns="32145" numCol="1" anchor="t">
              <a:noAutofit/>
            </a:bodyPr>
            <a:lstStyle/>
            <a:p>
              <a:pPr marL="0" marR="0" lvl="0" indent="0" algn="ctr" defTabSz="410751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3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endParaRPr>
            </a:p>
          </p:txBody>
        </p:sp>
        <p:sp>
          <p:nvSpPr>
            <p:cNvPr id="19" name="Shape 183"/>
            <p:cNvSpPr/>
            <p:nvPr/>
          </p:nvSpPr>
          <p:spPr>
            <a:xfrm>
              <a:off x="5270029" y="5884839"/>
              <a:ext cx="2899748" cy="2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32145" tIns="32145" rIns="32145" bIns="32145" numCol="1" anchor="t">
              <a:noAutofit/>
            </a:bodyPr>
            <a:lstStyle/>
            <a:p>
              <a:pPr marL="0" marR="0" lvl="0" indent="0" algn="ctr" defTabSz="410751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3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endParaRPr>
            </a:p>
          </p:txBody>
        </p:sp>
        <p:grpSp>
          <p:nvGrpSpPr>
            <p:cNvPr id="20" name="Gruppo 19"/>
            <p:cNvGrpSpPr/>
            <p:nvPr/>
          </p:nvGrpSpPr>
          <p:grpSpPr>
            <a:xfrm>
              <a:off x="5810339" y="5611681"/>
              <a:ext cx="1793739" cy="254829"/>
              <a:chOff x="4504284" y="5446643"/>
              <a:chExt cx="1164725" cy="220228"/>
            </a:xfrm>
          </p:grpSpPr>
          <p:sp>
            <p:nvSpPr>
              <p:cNvPr id="21" name="Shape 440"/>
              <p:cNvSpPr/>
              <p:nvPr/>
            </p:nvSpPr>
            <p:spPr>
              <a:xfrm rot="5400000">
                <a:off x="5011665" y="5009526"/>
                <a:ext cx="149964" cy="1164725"/>
              </a:xfrm>
              <a:prstGeom prst="rightArrow">
                <a:avLst>
                  <a:gd name="adj1" fmla="val 100000"/>
                  <a:gd name="adj2" fmla="val 121198"/>
                </a:avLst>
              </a:prstGeom>
              <a:gradFill flip="none" rotWithShape="1">
                <a:gsLst>
                  <a:gs pos="0">
                    <a:srgbClr val="70BF41"/>
                  </a:gs>
                  <a:gs pos="100000">
                    <a:srgbClr val="00882B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marL="0" marR="0" lvl="0" indent="0" algn="ctr" defTabSz="410751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>
                    <a:solidFill>
                      <a:srgbClr val="FFFFFF"/>
                    </a:solidFill>
                  </a:defRPr>
                </a:pPr>
                <a:endParaRPr kumimoji="0" sz="1687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Light"/>
                  <a:sym typeface="Helvetica Light"/>
                </a:endParaRPr>
              </a:p>
            </p:txBody>
          </p:sp>
          <p:sp>
            <p:nvSpPr>
              <p:cNvPr id="22" name="Shape 441"/>
              <p:cNvSpPr/>
              <p:nvPr/>
            </p:nvSpPr>
            <p:spPr>
              <a:xfrm>
                <a:off x="4512142" y="5446643"/>
                <a:ext cx="1149009" cy="43733"/>
              </a:xfrm>
              <a:prstGeom prst="rect">
                <a:avLst/>
              </a:prstGeom>
              <a:solidFill>
                <a:srgbClr val="53A93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marL="0" marR="0" lvl="0" indent="0" algn="ctr" defTabSz="410751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/>
                </a:pPr>
                <a:endParaRPr kumimoji="0" sz="168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Light"/>
                  <a:sym typeface="Helvetica Light"/>
                </a:endParaRPr>
              </a:p>
            </p:txBody>
          </p:sp>
        </p:grpSp>
      </p:grpSp>
      <p:pic>
        <p:nvPicPr>
          <p:cNvPr id="28" name="Immagine 27">
            <a:extLst>
              <a:ext uri="{FF2B5EF4-FFF2-40B4-BE49-F238E27FC236}">
                <a16:creationId xmlns="" xmlns:a16="http://schemas.microsoft.com/office/drawing/2014/main" id="{200A6EA8-C846-40B8-B888-0092DC17DE8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t="12983"/>
          <a:stretch/>
        </p:blipFill>
        <p:spPr>
          <a:xfrm>
            <a:off x="6979547" y="1965396"/>
            <a:ext cx="2145439" cy="1331017"/>
          </a:xfrm>
          <a:prstGeom prst="rect">
            <a:avLst/>
          </a:prstGeom>
        </p:spPr>
      </p:pic>
      <p:pic>
        <p:nvPicPr>
          <p:cNvPr id="29" name="Immagine 28">
            <a:extLst>
              <a:ext uri="{FF2B5EF4-FFF2-40B4-BE49-F238E27FC236}">
                <a16:creationId xmlns="" xmlns:a16="http://schemas.microsoft.com/office/drawing/2014/main" id="{D3C39E3A-18C1-4152-AB05-59B94BB22DA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235"/>
          <a:stretch/>
        </p:blipFill>
        <p:spPr>
          <a:xfrm>
            <a:off x="6982851" y="1621626"/>
            <a:ext cx="2138832" cy="320090"/>
          </a:xfrm>
          <a:prstGeom prst="rect">
            <a:avLst/>
          </a:prstGeom>
          <a:ln>
            <a:solidFill>
              <a:srgbClr val="00882B">
                <a:lumMod val="75000"/>
              </a:srgbClr>
            </a:solidFill>
          </a:ln>
        </p:spPr>
      </p:pic>
      <p:sp>
        <p:nvSpPr>
          <p:cNvPr id="4" name="Rettangolo 3">
            <a:extLst>
              <a:ext uri="{FF2B5EF4-FFF2-40B4-BE49-F238E27FC236}">
                <a16:creationId xmlns="" xmlns:a16="http://schemas.microsoft.com/office/drawing/2014/main" id="{F7D696F7-6901-4517-A861-CFE68428AF40}"/>
              </a:ext>
            </a:extLst>
          </p:cNvPr>
          <p:cNvSpPr/>
          <p:nvPr/>
        </p:nvSpPr>
        <p:spPr>
          <a:xfrm>
            <a:off x="344488" y="703843"/>
            <a:ext cx="32271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10751">
              <a:defRPr/>
            </a:pPr>
            <a:r>
              <a:rPr lang="it-IT" sz="2400" b="1" kern="0" dirty="0">
                <a:solidFill>
                  <a:srgbClr val="00882B">
                    <a:lumMod val="75000"/>
                  </a:srgbClr>
                </a:solidFill>
                <a:latin typeface="Avenir Heavy"/>
                <a:sym typeface="Avenir Heavy"/>
              </a:rPr>
              <a:t>Procedura registrazione</a:t>
            </a:r>
          </a:p>
        </p:txBody>
      </p:sp>
    </p:spTree>
    <p:extLst>
      <p:ext uri="{BB962C8B-B14F-4D97-AF65-F5344CB8AC3E}">
        <p14:creationId xmlns:p14="http://schemas.microsoft.com/office/powerpoint/2010/main" val="3476843362"/>
      </p:ext>
    </p:extLst>
  </p:cSld>
  <p:clrMapOvr>
    <a:masterClrMapping/>
  </p:clrMapOvr>
</p:sld>
</file>

<file path=ppt/theme/theme1.xml><?xml version="1.0" encoding="utf-8"?>
<a:theme xmlns:a="http://schemas.openxmlformats.org/drawingml/2006/main" name="PROSIEL - Modello presentazio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1200" cap="none" spc="0" normalizeH="0" baseline="0" noProof="0" dirty="0" smtClean="0">
            <a:ln>
              <a:noFill/>
            </a:ln>
            <a:solidFill>
              <a:srgbClr val="00683F"/>
            </a:solidFill>
            <a:effectLst/>
            <a:uLnTx/>
            <a:uFillTx/>
            <a:latin typeface="+mj-lt"/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PROSIEL - Modello presentazione</Template>
  <TotalTime>3056</TotalTime>
  <Words>2041</Words>
  <Application>Microsoft Office PowerPoint</Application>
  <PresentationFormat>A4 (21x29,7 cm)</PresentationFormat>
  <Paragraphs>367</Paragraphs>
  <Slides>32</Slides>
  <Notes>29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32</vt:i4>
      </vt:variant>
    </vt:vector>
  </HeadingPairs>
  <TitlesOfParts>
    <vt:vector size="43" baseType="lpstr">
      <vt:lpstr>Arial Unicode MS</vt:lpstr>
      <vt:lpstr>Arial</vt:lpstr>
      <vt:lpstr>Avenir Book</vt:lpstr>
      <vt:lpstr>Avenir Heavy</vt:lpstr>
      <vt:lpstr>Calibri</vt:lpstr>
      <vt:lpstr>Helvetica Light</vt:lpstr>
      <vt:lpstr>Tahoma</vt:lpstr>
      <vt:lpstr>Times New Roman</vt:lpstr>
      <vt:lpstr>Wingdings</vt:lpstr>
      <vt:lpstr>PROSIEL - Modello presentazione</vt:lpstr>
      <vt:lpstr>1_Tema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Evangelista Sandra</dc:creator>
  <cp:lastModifiedBy>Francesca Talamo</cp:lastModifiedBy>
  <cp:revision>444</cp:revision>
  <cp:lastPrinted>2019-01-09T15:37:13Z</cp:lastPrinted>
  <dcterms:created xsi:type="dcterms:W3CDTF">2013-06-10T14:29:44Z</dcterms:created>
  <dcterms:modified xsi:type="dcterms:W3CDTF">2019-06-17T12:41:17Z</dcterms:modified>
</cp:coreProperties>
</file>